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29DD1C-B36D-497B-B959-2834DD8956CA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C09E647-226F-4DE1-A611-6F0ACDB94358}">
      <dgm:prSet/>
      <dgm:spPr/>
      <dgm:t>
        <a:bodyPr/>
        <a:lstStyle/>
        <a:p>
          <a:r>
            <a:rPr lang="de-DE" dirty="0"/>
            <a:t>Geschichte lesen …</a:t>
          </a:r>
          <a:endParaRPr lang="en-US" dirty="0"/>
        </a:p>
      </dgm:t>
    </dgm:pt>
    <dgm:pt modelId="{7635C7EE-2B68-4323-AE14-3BFE882B6DBB}" type="parTrans" cxnId="{A7538C51-E0CF-4BE0-B61E-55EB5695A67F}">
      <dgm:prSet/>
      <dgm:spPr/>
      <dgm:t>
        <a:bodyPr/>
        <a:lstStyle/>
        <a:p>
          <a:endParaRPr lang="en-US"/>
        </a:p>
      </dgm:t>
    </dgm:pt>
    <dgm:pt modelId="{2BC27E82-920D-456D-BAAB-A327FEC91E7C}" type="sibTrans" cxnId="{A7538C51-E0CF-4BE0-B61E-55EB5695A67F}">
      <dgm:prSet/>
      <dgm:spPr/>
      <dgm:t>
        <a:bodyPr/>
        <a:lstStyle/>
        <a:p>
          <a:endParaRPr lang="en-US"/>
        </a:p>
      </dgm:t>
    </dgm:pt>
    <dgm:pt modelId="{DB77E2FE-369C-483D-BB7B-3F27302F419D}">
      <dgm:prSet/>
      <dgm:spPr/>
      <dgm:t>
        <a:bodyPr/>
        <a:lstStyle/>
        <a:p>
          <a:r>
            <a:rPr lang="de-CH" dirty="0"/>
            <a:t>Was ist toll an der KI ?</a:t>
          </a:r>
          <a:endParaRPr lang="en-US" dirty="0"/>
        </a:p>
      </dgm:t>
    </dgm:pt>
    <dgm:pt modelId="{44CFDA02-74EB-47A6-82BC-3630A6ED8783}" type="parTrans" cxnId="{30E72C92-427E-45D3-8593-7021556CC5B1}">
      <dgm:prSet/>
      <dgm:spPr/>
      <dgm:t>
        <a:bodyPr/>
        <a:lstStyle/>
        <a:p>
          <a:endParaRPr lang="en-US"/>
        </a:p>
      </dgm:t>
    </dgm:pt>
    <dgm:pt modelId="{E4041D4D-08E2-4A74-A952-1B9CDED848A7}" type="sibTrans" cxnId="{30E72C92-427E-45D3-8593-7021556CC5B1}">
      <dgm:prSet/>
      <dgm:spPr/>
      <dgm:t>
        <a:bodyPr/>
        <a:lstStyle/>
        <a:p>
          <a:endParaRPr lang="en-US"/>
        </a:p>
      </dgm:t>
    </dgm:pt>
    <dgm:pt modelId="{8CD3980C-D17B-4912-9EE6-7928E7836FF8}">
      <dgm:prSet/>
      <dgm:spPr/>
      <dgm:t>
        <a:bodyPr/>
        <a:lstStyle/>
        <a:p>
          <a:r>
            <a:rPr lang="de-CH"/>
            <a:t>Was kann die KI gut?</a:t>
          </a:r>
          <a:endParaRPr lang="en-US"/>
        </a:p>
      </dgm:t>
    </dgm:pt>
    <dgm:pt modelId="{0DF6FA7D-4DD0-4F52-980A-3875B6FB337F}" type="parTrans" cxnId="{D8A94361-68E4-4B48-988B-3211F8105308}">
      <dgm:prSet/>
      <dgm:spPr/>
      <dgm:t>
        <a:bodyPr/>
        <a:lstStyle/>
        <a:p>
          <a:endParaRPr lang="en-US"/>
        </a:p>
      </dgm:t>
    </dgm:pt>
    <dgm:pt modelId="{DE40FD51-E3E8-4EAA-BC74-E53BE12BE658}" type="sibTrans" cxnId="{D8A94361-68E4-4B48-988B-3211F8105308}">
      <dgm:prSet/>
      <dgm:spPr/>
      <dgm:t>
        <a:bodyPr/>
        <a:lstStyle/>
        <a:p>
          <a:endParaRPr lang="en-US"/>
        </a:p>
      </dgm:t>
    </dgm:pt>
    <dgm:pt modelId="{13DBCEDE-8ABB-43F6-B1EF-846F2F00CC8A}">
      <dgm:prSet/>
      <dgm:spPr/>
      <dgm:t>
        <a:bodyPr/>
        <a:lstStyle/>
        <a:p>
          <a:r>
            <a:rPr lang="de-CH" dirty="0"/>
            <a:t>Was kann die KI nicht so gut?</a:t>
          </a:r>
          <a:endParaRPr lang="en-US" dirty="0"/>
        </a:p>
      </dgm:t>
    </dgm:pt>
    <dgm:pt modelId="{7D83BAAA-2D2E-4E2F-AFAE-4D466345AC3E}" type="parTrans" cxnId="{642D923F-6A6E-4A26-907E-319C8F4D5E79}">
      <dgm:prSet/>
      <dgm:spPr/>
      <dgm:t>
        <a:bodyPr/>
        <a:lstStyle/>
        <a:p>
          <a:endParaRPr lang="en-US"/>
        </a:p>
      </dgm:t>
    </dgm:pt>
    <dgm:pt modelId="{56196BCB-0BC7-4BEB-882A-74086AE58639}" type="sibTrans" cxnId="{642D923F-6A6E-4A26-907E-319C8F4D5E79}">
      <dgm:prSet/>
      <dgm:spPr/>
      <dgm:t>
        <a:bodyPr/>
        <a:lstStyle/>
        <a:p>
          <a:endParaRPr lang="en-US"/>
        </a:p>
      </dgm:t>
    </dgm:pt>
    <dgm:pt modelId="{19AC9DAE-9B17-4552-8B6A-23841C188393}">
      <dgm:prSet/>
      <dgm:spPr/>
      <dgm:t>
        <a:bodyPr/>
        <a:lstStyle/>
        <a:p>
          <a:r>
            <a:rPr lang="de-CH" dirty="0"/>
            <a:t>Was denke ich dazu? </a:t>
          </a:r>
          <a:endParaRPr lang="en-US" dirty="0"/>
        </a:p>
      </dgm:t>
    </dgm:pt>
    <dgm:pt modelId="{94FD018A-4AA7-4732-AFCA-98E060FF400D}" type="parTrans" cxnId="{DB1EEB93-893B-410E-84C8-D1A16118CE7F}">
      <dgm:prSet/>
      <dgm:spPr/>
      <dgm:t>
        <a:bodyPr/>
        <a:lstStyle/>
        <a:p>
          <a:endParaRPr lang="en-US"/>
        </a:p>
      </dgm:t>
    </dgm:pt>
    <dgm:pt modelId="{02949BE4-4306-4DD1-A0BC-8E040AD5BE4E}" type="sibTrans" cxnId="{DB1EEB93-893B-410E-84C8-D1A16118CE7F}">
      <dgm:prSet/>
      <dgm:spPr/>
      <dgm:t>
        <a:bodyPr/>
        <a:lstStyle/>
        <a:p>
          <a:endParaRPr lang="en-US"/>
        </a:p>
      </dgm:t>
    </dgm:pt>
    <dgm:pt modelId="{4ADC6A17-E029-4407-A8BA-2CAD8643549E}">
      <dgm:prSet/>
      <dgm:spPr/>
      <dgm:t>
        <a:bodyPr/>
        <a:lstStyle/>
        <a:p>
          <a:r>
            <a:rPr lang="de-CH" dirty="0"/>
            <a:t>Was habe ich gelernt?</a:t>
          </a:r>
          <a:endParaRPr lang="en-US" dirty="0"/>
        </a:p>
      </dgm:t>
    </dgm:pt>
    <dgm:pt modelId="{4860B4CB-F639-4FC1-9CC5-DB2FAF219445}" type="parTrans" cxnId="{F6F03525-02C7-44C4-BF6C-375DF427062C}">
      <dgm:prSet/>
      <dgm:spPr/>
      <dgm:t>
        <a:bodyPr/>
        <a:lstStyle/>
        <a:p>
          <a:endParaRPr lang="en-US"/>
        </a:p>
      </dgm:t>
    </dgm:pt>
    <dgm:pt modelId="{D7E7D86B-010F-4A60-9651-9ECAEB971069}" type="sibTrans" cxnId="{F6F03525-02C7-44C4-BF6C-375DF427062C}">
      <dgm:prSet/>
      <dgm:spPr/>
      <dgm:t>
        <a:bodyPr/>
        <a:lstStyle/>
        <a:p>
          <a:endParaRPr lang="en-US"/>
        </a:p>
      </dgm:t>
    </dgm:pt>
    <dgm:pt modelId="{67ACB443-AAFA-4045-BE9C-3CB54F267430}" type="pres">
      <dgm:prSet presAssocID="{D529DD1C-B36D-497B-B959-2834DD8956CA}" presName="linear" presStyleCnt="0">
        <dgm:presLayoutVars>
          <dgm:animLvl val="lvl"/>
          <dgm:resizeHandles val="exact"/>
        </dgm:presLayoutVars>
      </dgm:prSet>
      <dgm:spPr/>
    </dgm:pt>
    <dgm:pt modelId="{36A92453-9BF7-4C5E-BE63-E57DF364ADD1}" type="pres">
      <dgm:prSet presAssocID="{7C09E647-226F-4DE1-A611-6F0ACDB94358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2B48E05D-135D-46F8-9180-243F5D2270B2}" type="pres">
      <dgm:prSet presAssocID="{2BC27E82-920D-456D-BAAB-A327FEC91E7C}" presName="spacer" presStyleCnt="0"/>
      <dgm:spPr/>
    </dgm:pt>
    <dgm:pt modelId="{18804231-9B51-49CE-83F2-3C26B1620B75}" type="pres">
      <dgm:prSet presAssocID="{DB77E2FE-369C-483D-BB7B-3F27302F419D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90323295-4C1C-44E5-9332-6D831F48D08C}" type="pres">
      <dgm:prSet presAssocID="{E4041D4D-08E2-4A74-A952-1B9CDED848A7}" presName="spacer" presStyleCnt="0"/>
      <dgm:spPr/>
    </dgm:pt>
    <dgm:pt modelId="{9896BCA3-6FA9-48B1-B304-3EA628F607C6}" type="pres">
      <dgm:prSet presAssocID="{8CD3980C-D17B-4912-9EE6-7928E7836FF8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426AFDA6-AA6F-4FB1-8A58-E001013A6AAD}" type="pres">
      <dgm:prSet presAssocID="{DE40FD51-E3E8-4EAA-BC74-E53BE12BE658}" presName="spacer" presStyleCnt="0"/>
      <dgm:spPr/>
    </dgm:pt>
    <dgm:pt modelId="{3FEB40E7-6350-4C3E-B201-143E4E6A5319}" type="pres">
      <dgm:prSet presAssocID="{13DBCEDE-8ABB-43F6-B1EF-846F2F00CC8A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67713115-F12D-4235-9604-E32F3BF82DEE}" type="pres">
      <dgm:prSet presAssocID="{56196BCB-0BC7-4BEB-882A-74086AE58639}" presName="spacer" presStyleCnt="0"/>
      <dgm:spPr/>
    </dgm:pt>
    <dgm:pt modelId="{7F5CC5C5-9855-4E5C-A501-4195DA6169B9}" type="pres">
      <dgm:prSet presAssocID="{19AC9DAE-9B17-4552-8B6A-23841C188393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A7A7B367-4A2B-47CA-B098-44022F4CB65F}" type="pres">
      <dgm:prSet presAssocID="{02949BE4-4306-4DD1-A0BC-8E040AD5BE4E}" presName="spacer" presStyleCnt="0"/>
      <dgm:spPr/>
    </dgm:pt>
    <dgm:pt modelId="{FCCA92C0-413C-4C9A-B602-5EC18A4F1440}" type="pres">
      <dgm:prSet presAssocID="{4ADC6A17-E029-4407-A8BA-2CAD8643549E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D14DBF03-F806-4E73-9F0B-836DB436BD5A}" type="presOf" srcId="{8CD3980C-D17B-4912-9EE6-7928E7836FF8}" destId="{9896BCA3-6FA9-48B1-B304-3EA628F607C6}" srcOrd="0" destOrd="0" presId="urn:microsoft.com/office/officeart/2005/8/layout/vList2"/>
    <dgm:cxn modelId="{F6F03525-02C7-44C4-BF6C-375DF427062C}" srcId="{D529DD1C-B36D-497B-B959-2834DD8956CA}" destId="{4ADC6A17-E029-4407-A8BA-2CAD8643549E}" srcOrd="5" destOrd="0" parTransId="{4860B4CB-F639-4FC1-9CC5-DB2FAF219445}" sibTransId="{D7E7D86B-010F-4A60-9651-9ECAEB971069}"/>
    <dgm:cxn modelId="{A1541B3A-F0DA-4FF3-BB93-5D00B25AF392}" type="presOf" srcId="{4ADC6A17-E029-4407-A8BA-2CAD8643549E}" destId="{FCCA92C0-413C-4C9A-B602-5EC18A4F1440}" srcOrd="0" destOrd="0" presId="urn:microsoft.com/office/officeart/2005/8/layout/vList2"/>
    <dgm:cxn modelId="{642D923F-6A6E-4A26-907E-319C8F4D5E79}" srcId="{D529DD1C-B36D-497B-B959-2834DD8956CA}" destId="{13DBCEDE-8ABB-43F6-B1EF-846F2F00CC8A}" srcOrd="3" destOrd="0" parTransId="{7D83BAAA-2D2E-4E2F-AFAE-4D466345AC3E}" sibTransId="{56196BCB-0BC7-4BEB-882A-74086AE58639}"/>
    <dgm:cxn modelId="{A7538C51-E0CF-4BE0-B61E-55EB5695A67F}" srcId="{D529DD1C-B36D-497B-B959-2834DD8956CA}" destId="{7C09E647-226F-4DE1-A611-6F0ACDB94358}" srcOrd="0" destOrd="0" parTransId="{7635C7EE-2B68-4323-AE14-3BFE882B6DBB}" sibTransId="{2BC27E82-920D-456D-BAAB-A327FEC91E7C}"/>
    <dgm:cxn modelId="{39EC205F-F0FF-4A9E-92B3-622D9D61AAA5}" type="presOf" srcId="{13DBCEDE-8ABB-43F6-B1EF-846F2F00CC8A}" destId="{3FEB40E7-6350-4C3E-B201-143E4E6A5319}" srcOrd="0" destOrd="0" presId="urn:microsoft.com/office/officeart/2005/8/layout/vList2"/>
    <dgm:cxn modelId="{D8A94361-68E4-4B48-988B-3211F8105308}" srcId="{D529DD1C-B36D-497B-B959-2834DD8956CA}" destId="{8CD3980C-D17B-4912-9EE6-7928E7836FF8}" srcOrd="2" destOrd="0" parTransId="{0DF6FA7D-4DD0-4F52-980A-3875B6FB337F}" sibTransId="{DE40FD51-E3E8-4EAA-BC74-E53BE12BE658}"/>
    <dgm:cxn modelId="{3D7A3267-C4FE-4526-88EA-04784D797861}" type="presOf" srcId="{7C09E647-226F-4DE1-A611-6F0ACDB94358}" destId="{36A92453-9BF7-4C5E-BE63-E57DF364ADD1}" srcOrd="0" destOrd="0" presId="urn:microsoft.com/office/officeart/2005/8/layout/vList2"/>
    <dgm:cxn modelId="{30E72C92-427E-45D3-8593-7021556CC5B1}" srcId="{D529DD1C-B36D-497B-B959-2834DD8956CA}" destId="{DB77E2FE-369C-483D-BB7B-3F27302F419D}" srcOrd="1" destOrd="0" parTransId="{44CFDA02-74EB-47A6-82BC-3630A6ED8783}" sibTransId="{E4041D4D-08E2-4A74-A952-1B9CDED848A7}"/>
    <dgm:cxn modelId="{DB1EEB93-893B-410E-84C8-D1A16118CE7F}" srcId="{D529DD1C-B36D-497B-B959-2834DD8956CA}" destId="{19AC9DAE-9B17-4552-8B6A-23841C188393}" srcOrd="4" destOrd="0" parTransId="{94FD018A-4AA7-4732-AFCA-98E060FF400D}" sibTransId="{02949BE4-4306-4DD1-A0BC-8E040AD5BE4E}"/>
    <dgm:cxn modelId="{0F9C07B5-E83E-48C3-9492-B80182040779}" type="presOf" srcId="{DB77E2FE-369C-483D-BB7B-3F27302F419D}" destId="{18804231-9B51-49CE-83F2-3C26B1620B75}" srcOrd="0" destOrd="0" presId="urn:microsoft.com/office/officeart/2005/8/layout/vList2"/>
    <dgm:cxn modelId="{6BF163BD-8C91-4931-8B0F-6C40AE93BD46}" type="presOf" srcId="{19AC9DAE-9B17-4552-8B6A-23841C188393}" destId="{7F5CC5C5-9855-4E5C-A501-4195DA6169B9}" srcOrd="0" destOrd="0" presId="urn:microsoft.com/office/officeart/2005/8/layout/vList2"/>
    <dgm:cxn modelId="{0E7D9BEE-C7E7-4E98-A798-2C1E5D1494BF}" type="presOf" srcId="{D529DD1C-B36D-497B-B959-2834DD8956CA}" destId="{67ACB443-AAFA-4045-BE9C-3CB54F267430}" srcOrd="0" destOrd="0" presId="urn:microsoft.com/office/officeart/2005/8/layout/vList2"/>
    <dgm:cxn modelId="{C9B78BA9-E352-4A42-8C3A-D1BD956DF65D}" type="presParOf" srcId="{67ACB443-AAFA-4045-BE9C-3CB54F267430}" destId="{36A92453-9BF7-4C5E-BE63-E57DF364ADD1}" srcOrd="0" destOrd="0" presId="urn:microsoft.com/office/officeart/2005/8/layout/vList2"/>
    <dgm:cxn modelId="{800216CC-BFCD-43BA-8208-24684CF73FAA}" type="presParOf" srcId="{67ACB443-AAFA-4045-BE9C-3CB54F267430}" destId="{2B48E05D-135D-46F8-9180-243F5D2270B2}" srcOrd="1" destOrd="0" presId="urn:microsoft.com/office/officeart/2005/8/layout/vList2"/>
    <dgm:cxn modelId="{F198AC9C-AB15-45C7-8554-D6DC8E21DE61}" type="presParOf" srcId="{67ACB443-AAFA-4045-BE9C-3CB54F267430}" destId="{18804231-9B51-49CE-83F2-3C26B1620B75}" srcOrd="2" destOrd="0" presId="urn:microsoft.com/office/officeart/2005/8/layout/vList2"/>
    <dgm:cxn modelId="{47B19CFB-A26C-4304-98B9-13F312364A87}" type="presParOf" srcId="{67ACB443-AAFA-4045-BE9C-3CB54F267430}" destId="{90323295-4C1C-44E5-9332-6D831F48D08C}" srcOrd="3" destOrd="0" presId="urn:microsoft.com/office/officeart/2005/8/layout/vList2"/>
    <dgm:cxn modelId="{99050D9B-4757-42E4-B6FA-13FBFBBF2DFC}" type="presParOf" srcId="{67ACB443-AAFA-4045-BE9C-3CB54F267430}" destId="{9896BCA3-6FA9-48B1-B304-3EA628F607C6}" srcOrd="4" destOrd="0" presId="urn:microsoft.com/office/officeart/2005/8/layout/vList2"/>
    <dgm:cxn modelId="{DEF8C3A7-AAA9-47F6-9D07-56BAFA7FADC9}" type="presParOf" srcId="{67ACB443-AAFA-4045-BE9C-3CB54F267430}" destId="{426AFDA6-AA6F-4FB1-8A58-E001013A6AAD}" srcOrd="5" destOrd="0" presId="urn:microsoft.com/office/officeart/2005/8/layout/vList2"/>
    <dgm:cxn modelId="{E69F57EC-9AC0-4C4D-8F5D-76742ECDB40C}" type="presParOf" srcId="{67ACB443-AAFA-4045-BE9C-3CB54F267430}" destId="{3FEB40E7-6350-4C3E-B201-143E4E6A5319}" srcOrd="6" destOrd="0" presId="urn:microsoft.com/office/officeart/2005/8/layout/vList2"/>
    <dgm:cxn modelId="{24CD3A92-73BA-4A34-BF50-5FE900082E26}" type="presParOf" srcId="{67ACB443-AAFA-4045-BE9C-3CB54F267430}" destId="{67713115-F12D-4235-9604-E32F3BF82DEE}" srcOrd="7" destOrd="0" presId="urn:microsoft.com/office/officeart/2005/8/layout/vList2"/>
    <dgm:cxn modelId="{19A7875F-0BF6-4203-8EB2-6A2C86AF06D3}" type="presParOf" srcId="{67ACB443-AAFA-4045-BE9C-3CB54F267430}" destId="{7F5CC5C5-9855-4E5C-A501-4195DA6169B9}" srcOrd="8" destOrd="0" presId="urn:microsoft.com/office/officeart/2005/8/layout/vList2"/>
    <dgm:cxn modelId="{1F231B8F-3018-45C1-B0D3-8D8D47E99F23}" type="presParOf" srcId="{67ACB443-AAFA-4045-BE9C-3CB54F267430}" destId="{A7A7B367-4A2B-47CA-B098-44022F4CB65F}" srcOrd="9" destOrd="0" presId="urn:microsoft.com/office/officeart/2005/8/layout/vList2"/>
    <dgm:cxn modelId="{1F9B0105-B834-4A8A-8A57-79FA2B7D740C}" type="presParOf" srcId="{67ACB443-AAFA-4045-BE9C-3CB54F267430}" destId="{FCCA92C0-413C-4C9A-B602-5EC18A4F1440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A92453-9BF7-4C5E-BE63-E57DF364ADD1}">
      <dsp:nvSpPr>
        <dsp:cNvPr id="0" name=""/>
        <dsp:cNvSpPr/>
      </dsp:nvSpPr>
      <dsp:spPr>
        <a:xfrm>
          <a:off x="0" y="6833"/>
          <a:ext cx="6207841" cy="69556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Geschichte lesen …</a:t>
          </a:r>
          <a:endParaRPr lang="en-US" sz="2900" kern="1200" dirty="0"/>
        </a:p>
      </dsp:txBody>
      <dsp:txXfrm>
        <a:off x="33955" y="40788"/>
        <a:ext cx="6139931" cy="627655"/>
      </dsp:txXfrm>
    </dsp:sp>
    <dsp:sp modelId="{18804231-9B51-49CE-83F2-3C26B1620B75}">
      <dsp:nvSpPr>
        <dsp:cNvPr id="0" name=""/>
        <dsp:cNvSpPr/>
      </dsp:nvSpPr>
      <dsp:spPr>
        <a:xfrm>
          <a:off x="0" y="785918"/>
          <a:ext cx="6207841" cy="695565"/>
        </a:xfrm>
        <a:prstGeom prst="roundRect">
          <a:avLst/>
        </a:prstGeom>
        <a:solidFill>
          <a:schemeClr val="accent2">
            <a:hueOff val="-3189688"/>
            <a:satOff val="3483"/>
            <a:lumOff val="-12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900" kern="1200" dirty="0"/>
            <a:t>Was ist toll an der KI ?</a:t>
          </a:r>
          <a:endParaRPr lang="en-US" sz="2900" kern="1200" dirty="0"/>
        </a:p>
      </dsp:txBody>
      <dsp:txXfrm>
        <a:off x="33955" y="819873"/>
        <a:ext cx="6139931" cy="627655"/>
      </dsp:txXfrm>
    </dsp:sp>
    <dsp:sp modelId="{9896BCA3-6FA9-48B1-B304-3EA628F607C6}">
      <dsp:nvSpPr>
        <dsp:cNvPr id="0" name=""/>
        <dsp:cNvSpPr/>
      </dsp:nvSpPr>
      <dsp:spPr>
        <a:xfrm>
          <a:off x="0" y="1565003"/>
          <a:ext cx="6207841" cy="695565"/>
        </a:xfrm>
        <a:prstGeom prst="roundRect">
          <a:avLst/>
        </a:prstGeom>
        <a:solidFill>
          <a:schemeClr val="accent2">
            <a:hueOff val="-6379376"/>
            <a:satOff val="6966"/>
            <a:lumOff val="-243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900" kern="1200"/>
            <a:t>Was kann die KI gut?</a:t>
          </a:r>
          <a:endParaRPr lang="en-US" sz="2900" kern="1200"/>
        </a:p>
      </dsp:txBody>
      <dsp:txXfrm>
        <a:off x="33955" y="1598958"/>
        <a:ext cx="6139931" cy="627655"/>
      </dsp:txXfrm>
    </dsp:sp>
    <dsp:sp modelId="{3FEB40E7-6350-4C3E-B201-143E4E6A5319}">
      <dsp:nvSpPr>
        <dsp:cNvPr id="0" name=""/>
        <dsp:cNvSpPr/>
      </dsp:nvSpPr>
      <dsp:spPr>
        <a:xfrm>
          <a:off x="0" y="2344088"/>
          <a:ext cx="6207841" cy="695565"/>
        </a:xfrm>
        <a:prstGeom prst="roundRect">
          <a:avLst/>
        </a:prstGeom>
        <a:solidFill>
          <a:schemeClr val="accent2">
            <a:hueOff val="-9569063"/>
            <a:satOff val="10450"/>
            <a:lumOff val="-36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900" kern="1200" dirty="0"/>
            <a:t>Was kann die KI nicht so gut?</a:t>
          </a:r>
          <a:endParaRPr lang="en-US" sz="2900" kern="1200" dirty="0"/>
        </a:p>
      </dsp:txBody>
      <dsp:txXfrm>
        <a:off x="33955" y="2378043"/>
        <a:ext cx="6139931" cy="627655"/>
      </dsp:txXfrm>
    </dsp:sp>
    <dsp:sp modelId="{7F5CC5C5-9855-4E5C-A501-4195DA6169B9}">
      <dsp:nvSpPr>
        <dsp:cNvPr id="0" name=""/>
        <dsp:cNvSpPr/>
      </dsp:nvSpPr>
      <dsp:spPr>
        <a:xfrm>
          <a:off x="0" y="3123173"/>
          <a:ext cx="6207841" cy="695565"/>
        </a:xfrm>
        <a:prstGeom prst="roundRect">
          <a:avLst/>
        </a:prstGeom>
        <a:solidFill>
          <a:schemeClr val="accent2">
            <a:hueOff val="-12758752"/>
            <a:satOff val="13933"/>
            <a:lumOff val="-48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900" kern="1200" dirty="0"/>
            <a:t>Was denke ich dazu? </a:t>
          </a:r>
          <a:endParaRPr lang="en-US" sz="2900" kern="1200" dirty="0"/>
        </a:p>
      </dsp:txBody>
      <dsp:txXfrm>
        <a:off x="33955" y="3157128"/>
        <a:ext cx="6139931" cy="627655"/>
      </dsp:txXfrm>
    </dsp:sp>
    <dsp:sp modelId="{FCCA92C0-413C-4C9A-B602-5EC18A4F1440}">
      <dsp:nvSpPr>
        <dsp:cNvPr id="0" name=""/>
        <dsp:cNvSpPr/>
      </dsp:nvSpPr>
      <dsp:spPr>
        <a:xfrm>
          <a:off x="0" y="3902258"/>
          <a:ext cx="6207841" cy="695565"/>
        </a:xfrm>
        <a:prstGeom prst="roundRect">
          <a:avLst/>
        </a:prstGeom>
        <a:solidFill>
          <a:schemeClr val="accent2">
            <a:hueOff val="-15948439"/>
            <a:satOff val="17416"/>
            <a:lumOff val="-60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900" kern="1200" dirty="0"/>
            <a:t>Was habe ich gelernt?</a:t>
          </a:r>
          <a:endParaRPr lang="en-US" sz="2900" kern="1200" dirty="0"/>
        </a:p>
      </dsp:txBody>
      <dsp:txXfrm>
        <a:off x="33955" y="3936213"/>
        <a:ext cx="6139931" cy="6276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83D70-91AA-429A-BD57-1CB6792B3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8136" y="1078030"/>
            <a:ext cx="9288096" cy="2956718"/>
          </a:xfrm>
        </p:spPr>
        <p:txBody>
          <a:bodyPr anchor="t">
            <a:noAutofit/>
          </a:bodyPr>
          <a:lstStyle>
            <a:lvl1pPr algn="l">
              <a:defRPr sz="6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65D245-B564-481D-A323-F73C5BCA84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8136" y="4455621"/>
            <a:ext cx="9288096" cy="1435331"/>
          </a:xfrm>
        </p:spPr>
        <p:txBody>
          <a:bodyPr>
            <a:normAutofit/>
          </a:bodyPr>
          <a:lstStyle>
            <a:lvl1pPr marL="0" indent="0" algn="l">
              <a:lnSpc>
                <a:spcPct val="120000"/>
              </a:lnSpc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072EE-51B3-4C0C-A460-4684AB079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7/10/23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422A5-3076-413B-84CB-ED3BA4171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67C68-40D5-477E-9DBC-C28FD4B11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813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6C900-05BC-4021-B69F-2DAF974B7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26E227-253A-44A0-9404-1CFD8CE419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F5A02-0FC4-41C8-A13C-4C929B288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7/10/23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59378-C430-49DB-B2D6-E32FBBCD4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9D57D-CB8E-4E67-AE2D-2790E2AA6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04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2CF945-D70F-49C1-8CE5-5758C11660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82100" y="1091381"/>
            <a:ext cx="2171700" cy="4953369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FDB721-04AA-4330-8045-3F2D9BB4BC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091381"/>
            <a:ext cx="8265340" cy="495336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18C15-991C-4C71-8DCD-DB3B38888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7/10/23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28CC3-5830-4EFA-B28E-1648904DE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A91B6-E419-4483-9B66-3C758788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E447C6A-78C3-4687-9A71-A05DBF6700DE}"/>
              </a:ext>
            </a:extLst>
          </p:cNvPr>
          <p:cNvCxnSpPr>
            <a:cxnSpLocks/>
          </p:cNvCxnSpPr>
          <p:nvPr/>
        </p:nvCxnSpPr>
        <p:spPr>
          <a:xfrm>
            <a:off x="11387805" y="1185205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2704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EE2F5-9D3C-4BE7-9AD5-335B31CF2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98C4F-4BF6-47CF-ABEE-2B12748C4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539070-70D2-4DD1-A439-155343FE2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7/10/23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1AB30-CD74-471D-9FA6-ADC0C901E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137C4-F19E-4521-8DCB-4E0CF9CA3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422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8007D-9B1D-4E2C-B38F-29C682099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940" y="1099127"/>
            <a:ext cx="9272260" cy="3472874"/>
          </a:xfrm>
        </p:spPr>
        <p:txBody>
          <a:bodyPr anchor="t">
            <a:normAutofit/>
          </a:bodyPr>
          <a:lstStyle>
            <a:lvl1pPr>
              <a:defRPr sz="40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60C51B-B525-4032-9D08-2978D7367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0939" y="4572000"/>
            <a:ext cx="9272262" cy="1320801"/>
          </a:xfr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08851-4DCC-447C-828A-5F7E66F76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7/10/23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94542-CAEF-4D6C-BE6A-BC100F059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BDE40-8468-4051-9703-B751608A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782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F7AE-3892-4896-8C15-7A35A41EF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1088136"/>
            <a:ext cx="9890066" cy="129422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D9A26-86F1-4817-B243-4DE63B4F18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82185" y="2440568"/>
            <a:ext cx="4841505" cy="380128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54BF9B-EA16-48C8-96B9-7A66051BE7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40568"/>
            <a:ext cx="4806002" cy="3801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6E2D9F-1FCE-4A1C-996E-DB05777A8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7/10/23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629E05-3F6C-40BF-9324-118588B6C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BE013-C5C0-4CBD-982E-36F037F73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327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ED885-5FE5-4407-BE4D-FAD01C40A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940" y="1084333"/>
            <a:ext cx="9949455" cy="83885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322A77-C134-4857-83E5-51217D3C29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2088" y="1923190"/>
            <a:ext cx="4816475" cy="838856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000" b="1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4ECBFE-C62C-471B-BFE4-1272EAC347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2088" y="2825791"/>
            <a:ext cx="4816475" cy="336387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10AFC6-F407-4F35-BD37-B32F9B403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5482" y="1923190"/>
            <a:ext cx="4824913" cy="838856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000" b="1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8D60D5-0F83-46CB-92F3-849FC08E6E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5482" y="2825791"/>
            <a:ext cx="4824913" cy="33638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5AE694-5CA0-48DA-90D3-EC42BD1D8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7/10/23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40A80D-4CCB-4899-9E1D-A5967F4E6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753A9D-469A-4ED9-99A1-7E4B115F8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994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7C91E-0A11-4E5D-9B8D-5316E73A2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B8A8D1-71AD-4F9F-B393-9EED83FEF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7/10/23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E36922-9A4C-453D-9B70-0C3A70281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5AAEF2-65DC-4E28-9AA4-5115ACB07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282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48B02B-A32A-4383-BBC7-0C383390A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7/10/23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FF7E77-47E0-4F9E-9148-8D0C59C0C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8005A2-ECF0-4759-A17B-FDECE8068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965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1DD4B-5676-477E-8C52-4C1CF160F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940" y="1094448"/>
            <a:ext cx="3785860" cy="1554362"/>
          </a:xfrm>
        </p:spPr>
        <p:txBody>
          <a:bodyPr anchor="t">
            <a:normAutofit/>
          </a:bodyPr>
          <a:lstStyle>
            <a:lvl1pPr>
              <a:defRPr sz="28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A3E63-EB15-4D82-BF2B-36BB030C4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0" y="922689"/>
            <a:ext cx="548600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BE994E-BAB7-43DC-A0E4-C779CF2A33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0940" y="2701254"/>
            <a:ext cx="3785860" cy="316773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DEFAAA-1B70-42AA-ADCC-F49B58132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7/10/23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7B6CC-1C13-4F34-AC86-CCD442C8C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F1B638-9061-41AD-AF47-73A4AF8B7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36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F3C43-1676-4A29-83F9-D788ED2E7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940" y="1097280"/>
            <a:ext cx="3785860" cy="1559740"/>
          </a:xfrm>
        </p:spPr>
        <p:txBody>
          <a:bodyPr anchor="t">
            <a:normAutofit/>
          </a:bodyPr>
          <a:lstStyle>
            <a:lvl1pPr>
              <a:defRPr sz="28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14A903-97C7-4349-B8CE-1BBED1942E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24500" y="1143000"/>
            <a:ext cx="54864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0A9F58-4AEB-4286-98F7-3C77AA913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0940" y="2697480"/>
            <a:ext cx="3785860" cy="309342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F55A58-F085-4500-AF61-045B12C8F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834-53BD-4C8F-B791-CD5378F4150E}" type="datetimeFigureOut">
              <a:rPr lang="en-US" smtClean="0"/>
              <a:t>7/10/23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936470-561D-49AE-AC84-B79D483FD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EF2BE2-DF21-4683-9D5F-849A525FD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54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4438DC-3CEE-4170-9B1C-BAC05CD8C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1090245"/>
            <a:ext cx="9922764" cy="12942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C19D24-DCBE-47F9-8B85-8A118B02B3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8136" y="2447778"/>
            <a:ext cx="9922764" cy="3838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4F5788-BDCE-49E2-80AE-31C739C6A0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5200" y="6389688"/>
            <a:ext cx="36953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A1E45834-53BD-4C8F-B791-CD5378F4150E}" type="datetimeFigureOut">
              <a:rPr lang="en-US" smtClean="0"/>
              <a:t>7/10/23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D5844-8163-4D82-BEFC-BC2D8D511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0940" y="6389688"/>
            <a:ext cx="4433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98A50-C435-4220-82C6-C8D62A7C9E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3190" y="6389688"/>
            <a:ext cx="940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719D7796-F675-488F-AC46-C88938C80352}" type="slidenum">
              <a:rPr lang="en-US" smtClean="0"/>
              <a:t>‹Nr.›</a:t>
            </a:fld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8689CE0-64D2-447C-9C1F-872D111D8AC3}"/>
              </a:ext>
            </a:extLst>
          </p:cNvPr>
          <p:cNvCxnSpPr>
            <a:cxnSpLocks/>
          </p:cNvCxnSpPr>
          <p:nvPr/>
        </p:nvCxnSpPr>
        <p:spPr>
          <a:xfrm>
            <a:off x="0" y="1185205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33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29" r:id="rId6"/>
    <p:sldLayoutId id="2147483725" r:id="rId7"/>
    <p:sldLayoutId id="2147483726" r:id="rId8"/>
    <p:sldLayoutId id="2147483727" r:id="rId9"/>
    <p:sldLayoutId id="2147483728" r:id="rId10"/>
    <p:sldLayoutId id="214748373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4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Neue Haas Grotesk Text Pro" panose="020B0504020202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130000"/>
        </a:lnSpc>
        <a:spcBef>
          <a:spcPts val="500"/>
        </a:spcBef>
        <a:buFont typeface="Neue Haas Grotesk Text Pro" panose="020B0504020202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30000"/>
        </a:lnSpc>
        <a:spcBef>
          <a:spcPts val="500"/>
        </a:spcBef>
        <a:buFont typeface="Neue Haas Grotesk Text Pro" panose="020B05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30000"/>
        </a:lnSpc>
        <a:spcBef>
          <a:spcPts val="500"/>
        </a:spcBef>
        <a:buFont typeface="Neue Haas Grotesk Text Pro" panose="020B0504020202020204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130000"/>
        </a:lnSpc>
        <a:spcBef>
          <a:spcPts val="500"/>
        </a:spcBef>
        <a:buFont typeface="Neue Haas Grotesk Text Pro" panose="020B0504020202020204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uH813u7_b0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news.microsoft.com/de-de/einfach-erklaert-was-ist-kuenstliche-intelligenz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24">
            <a:extLst>
              <a:ext uri="{FF2B5EF4-FFF2-40B4-BE49-F238E27FC236}">
                <a16:creationId xmlns:a16="http://schemas.microsoft.com/office/drawing/2014/main" id="{3CE54A2A-DF49-4800-82E7-3AF9353F81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26">
            <a:extLst>
              <a:ext uri="{FF2B5EF4-FFF2-40B4-BE49-F238E27FC236}">
                <a16:creationId xmlns:a16="http://schemas.microsoft.com/office/drawing/2014/main" id="{96125ED7-F0CF-40D9-8C60-51E188053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Programming data on computer monitor">
            <a:extLst>
              <a:ext uri="{FF2B5EF4-FFF2-40B4-BE49-F238E27FC236}">
                <a16:creationId xmlns:a16="http://schemas.microsoft.com/office/drawing/2014/main" id="{096FBB39-D174-B217-A30A-41FC8F66E2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8607" b="712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DED4772-0922-4871-5CD2-DDAEEC6C9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2146" y="1077626"/>
            <a:ext cx="9958754" cy="3317443"/>
          </a:xfrm>
        </p:spPr>
        <p:txBody>
          <a:bodyPr anchor="t">
            <a:normAutofit/>
          </a:bodyPr>
          <a:lstStyle/>
          <a:p>
            <a:r>
              <a:rPr lang="de-DE" sz="8000">
                <a:solidFill>
                  <a:srgbClr val="FFFFFF"/>
                </a:solidFill>
              </a:rPr>
              <a:t>Big Data und KI</a:t>
            </a:r>
            <a:endParaRPr lang="de-CH" sz="8000">
              <a:solidFill>
                <a:srgbClr val="FFFFFF"/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6F42974-53B9-15C0-2A47-88AB03782F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0" y="4572000"/>
            <a:ext cx="9257512" cy="1263047"/>
          </a:xfrm>
        </p:spPr>
        <p:txBody>
          <a:bodyPr anchor="b">
            <a:normAutofit/>
          </a:bodyPr>
          <a:lstStyle/>
          <a:p>
            <a:r>
              <a:rPr lang="de-DE">
                <a:solidFill>
                  <a:srgbClr val="FFFFFF"/>
                </a:solidFill>
              </a:rPr>
              <a:t>Ein MEKiS Instrument </a:t>
            </a:r>
            <a:endParaRPr lang="de-CH">
              <a:solidFill>
                <a:srgbClr val="FFFFFF"/>
              </a:solidFill>
            </a:endParaRPr>
          </a:p>
        </p:txBody>
      </p:sp>
      <p:cxnSp>
        <p:nvCxnSpPr>
          <p:cNvPr id="39" name="Straight Connector 28">
            <a:extLst>
              <a:ext uri="{FF2B5EF4-FFF2-40B4-BE49-F238E27FC236}">
                <a16:creationId xmlns:a16="http://schemas.microsoft.com/office/drawing/2014/main" id="{B0AA360F-DECB-4836-8FB6-22C4BC3FB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206934"/>
            <a:ext cx="804195" cy="0"/>
          </a:xfrm>
          <a:prstGeom prst="line">
            <a:avLst/>
          </a:prstGeom>
          <a:ln w="1238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205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0B51387-DF62-4500-88D6-AEF5409C4D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A67FB93-E092-450C-8675-960F10D5C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bstrakter Hintergrund aus leuchtendem Blau">
            <a:extLst>
              <a:ext uri="{FF2B5EF4-FFF2-40B4-BE49-F238E27FC236}">
                <a16:creationId xmlns:a16="http://schemas.microsoft.com/office/drawing/2014/main" id="{A53B4C32-2A4E-A51D-F3B8-C703AAD95C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1533" b="642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6299F6C-F8C5-E400-E30B-B7E0C349E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1066110"/>
            <a:ext cx="5625342" cy="4630055"/>
          </a:xfrm>
        </p:spPr>
        <p:txBody>
          <a:bodyPr>
            <a:normAutofit/>
          </a:bodyPr>
          <a:lstStyle/>
          <a:p>
            <a:r>
              <a:rPr lang="de-DE" sz="6000" dirty="0">
                <a:solidFill>
                  <a:srgbClr val="FFFFFF"/>
                </a:solidFill>
              </a:rPr>
              <a:t>Was ist eigentlich Big Data </a:t>
            </a:r>
            <a:endParaRPr lang="de-CH" sz="6000" dirty="0">
              <a:solidFill>
                <a:srgbClr val="FFFFFF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0748755-DDBC-46D0-91EC-1212A8EE2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183881"/>
            <a:ext cx="804195" cy="0"/>
          </a:xfrm>
          <a:prstGeom prst="line">
            <a:avLst/>
          </a:prstGeom>
          <a:ln w="857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8C3AFC-F908-3B4C-274B-FFE5145DC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0" y="1007404"/>
            <a:ext cx="3695700" cy="52790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CH" dirty="0">
              <a:solidFill>
                <a:srgbClr val="736EB6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endParaRPr lang="de-CH" dirty="0">
              <a:solidFill>
                <a:srgbClr val="736EB6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endParaRPr lang="de-CH" dirty="0">
              <a:solidFill>
                <a:srgbClr val="736EB6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endParaRPr lang="de-CH" dirty="0">
              <a:solidFill>
                <a:srgbClr val="736EB6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endParaRPr lang="de-CH" dirty="0">
              <a:solidFill>
                <a:srgbClr val="736EB6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de-CH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https://youtu.be/uH813u7_b0s</a:t>
            </a:r>
            <a:endParaRPr lang="de-CH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CH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de-CH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de-CH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de-CH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de-CH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148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61B1731-39D9-4145-8343-C209E1F09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B685FCC-1A6A-0793-75A6-6D7AD57D0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203" y="1069848"/>
            <a:ext cx="6308775" cy="989861"/>
          </a:xfrm>
        </p:spPr>
        <p:txBody>
          <a:bodyPr>
            <a:normAutofit/>
          </a:bodyPr>
          <a:lstStyle/>
          <a:p>
            <a:r>
              <a:rPr lang="de-DE" sz="6000" dirty="0"/>
              <a:t>Fragen </a:t>
            </a:r>
            <a:endParaRPr lang="de-CH" sz="60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0748755-DDBC-46D0-91EC-1212A8EE2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186683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669E8B-D70E-B7A4-62E9-302BF06D80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281382"/>
            <a:ext cx="6223996" cy="40051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Welche Erfahrungen machst du mit Big Data?</a:t>
            </a:r>
          </a:p>
          <a:p>
            <a:pPr marL="0" indent="0">
              <a:buNone/>
            </a:pPr>
            <a:r>
              <a:rPr lang="de-DE" dirty="0"/>
              <a:t>Hast du auch schon erlebt, dass dir genau die Dinge gezeigt wurden, welche du wolltest?</a:t>
            </a:r>
          </a:p>
          <a:p>
            <a:pPr marL="0" indent="0">
              <a:buNone/>
            </a:pPr>
            <a:r>
              <a:rPr lang="de-DE" dirty="0"/>
              <a:t>Was ist der Vorteil von Big Data?</a:t>
            </a:r>
          </a:p>
          <a:p>
            <a:pPr marL="0" indent="0">
              <a:buNone/>
            </a:pPr>
            <a:r>
              <a:rPr lang="de-DE" dirty="0"/>
              <a:t>Siehst du auch Gefahren?</a:t>
            </a:r>
          </a:p>
          <a:p>
            <a:pPr marL="0" indent="0">
              <a:buNone/>
            </a:pPr>
            <a:r>
              <a:rPr lang="de-DE" dirty="0"/>
              <a:t>Was hat Big Data mit Künstlicher Intelligenz – KI zu tun?</a:t>
            </a:r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5" name="Grafik 4" descr="Nahaufnahme einer Glasfasersphäre">
            <a:extLst>
              <a:ext uri="{FF2B5EF4-FFF2-40B4-BE49-F238E27FC236}">
                <a16:creationId xmlns:a16="http://schemas.microsoft.com/office/drawing/2014/main" id="{8E47EE14-4F54-2141-88B1-ED67B7A3CD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29" r="35770" b="-1"/>
          <a:stretch/>
        </p:blipFill>
        <p:spPr>
          <a:xfrm>
            <a:off x="8534400" y="10"/>
            <a:ext cx="365760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753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0B51387-DF62-4500-88D6-AEF5409C4D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67FB93-E092-450C-8675-960F10D5C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fik 4" descr="Abstrakter Hintergrund aus dunklem Gitter">
            <a:extLst>
              <a:ext uri="{FF2B5EF4-FFF2-40B4-BE49-F238E27FC236}">
                <a16:creationId xmlns:a16="http://schemas.microsoft.com/office/drawing/2014/main" id="{C4D82BB9-09EB-3A30-59F8-481946EB36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A351696-84E2-4594-D032-46995652A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1066110"/>
            <a:ext cx="5625342" cy="4630055"/>
          </a:xfrm>
        </p:spPr>
        <p:txBody>
          <a:bodyPr>
            <a:normAutofit/>
          </a:bodyPr>
          <a:lstStyle/>
          <a:p>
            <a:r>
              <a:rPr lang="de-DE" sz="6000" dirty="0">
                <a:solidFill>
                  <a:srgbClr val="FFFFFF"/>
                </a:solidFill>
              </a:rPr>
              <a:t>KI - gewusst?</a:t>
            </a:r>
            <a:br>
              <a:rPr lang="de-DE" sz="6000" dirty="0">
                <a:solidFill>
                  <a:srgbClr val="FFFFFF"/>
                </a:solidFill>
              </a:rPr>
            </a:br>
            <a:r>
              <a:rPr lang="de-DE" sz="3600" b="0" dirty="0">
                <a:solidFill>
                  <a:srgbClr val="FFFFFF"/>
                </a:solidFill>
              </a:rPr>
              <a:t>Es gibt schwache und starke KI</a:t>
            </a:r>
            <a:br>
              <a:rPr lang="de-DE" sz="3600" dirty="0">
                <a:solidFill>
                  <a:srgbClr val="FFFFFF"/>
                </a:solidFill>
              </a:rPr>
            </a:br>
            <a:endParaRPr lang="de-CH" sz="3600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0748755-DDBC-46D0-91EC-1212A8EE2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183881"/>
            <a:ext cx="804195" cy="0"/>
          </a:xfrm>
          <a:prstGeom prst="line">
            <a:avLst/>
          </a:prstGeom>
          <a:ln w="857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02D27D-1952-6D83-BB80-7B7181CB5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199" y="1007404"/>
            <a:ext cx="4331855" cy="527909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endParaRPr lang="de-DE" sz="1700" dirty="0">
              <a:solidFill>
                <a:schemeClr val="bg1"/>
              </a:solidFill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de-CH" sz="1800" b="1" kern="10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Schwache </a:t>
            </a:r>
            <a:r>
              <a:rPr lang="de-CH" sz="1800" b="1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</a:t>
            </a:r>
            <a:r>
              <a:rPr lang="de-CH" sz="18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sind Systeme, die kognitive Fähigkeiten ersetzen können, die bislang als rein menschliche Fähigkeiten galten und so vorab definierte Aufgaben lösen.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de-CH" sz="18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Beispiele dafür sind Systeme, die Bilder erkennen oder gesprochene Sprache in Text umwandeln können.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de-CH" sz="1800" b="1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Starke KI</a:t>
            </a:r>
            <a:r>
              <a:rPr lang="de-CH" sz="18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sind Systeme, die menschliche Fähigkeiten in unterschiedlichen Punkten erreichen oder sogar übersteigen. Das System findet eigene Probleme und untersucht diese systematisch, um zu einer Lösung dafür zu gelangen.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de-CH" sz="12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Quelle: </a:t>
            </a:r>
            <a:r>
              <a:rPr lang="de-CH" sz="1200" u="sng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Microsoft erklärt: Was ist künstliche Intelligenz? Definition &amp; Funktionen von KI | News Center Microsoft</a:t>
            </a:r>
            <a:endParaRPr lang="de-CH" sz="12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de-CH" sz="1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186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8689CE0-64D2-447C-9C1F-872D111D8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185205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1FB59A6B-A73A-4B84-96FA-15B2C57AC0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nhaltsplatzhalter 4" descr="Ein Roboter mit Gesicht">
            <a:extLst>
              <a:ext uri="{FF2B5EF4-FFF2-40B4-BE49-F238E27FC236}">
                <a16:creationId xmlns:a16="http://schemas.microsoft.com/office/drawing/2014/main" id="{686FED88-DD82-3820-7BB2-01FAAFCD6E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70" b="1773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AF57AFEC-D2BD-419F-ADB8-F5B1A23F3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006"/>
            <a:ext cx="12192000" cy="2285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C4EF9-40D9-3D9B-D3E4-8DD0C9483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146" y="5194563"/>
            <a:ext cx="5653454" cy="99632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400" cap="all"/>
              <a:t>Wir probieren die KI nun aus…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0AA360F-DECB-4836-8FB6-22C4BC3FB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303550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8092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3B168A7-66FE-4359-9866-CBB841A729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622F07C-6CF4-F4EE-D7C0-69808E4BF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204" y="1091868"/>
            <a:ext cx="3785596" cy="2042160"/>
          </a:xfrm>
        </p:spPr>
        <p:txBody>
          <a:bodyPr>
            <a:normAutofit/>
          </a:bodyPr>
          <a:lstStyle/>
          <a:p>
            <a:r>
              <a:rPr lang="de-DE" sz="4000" dirty="0"/>
              <a:t>1.  Chat GPT</a:t>
            </a:r>
            <a:endParaRPr lang="de-CH" sz="40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0748755-DDBC-46D0-91EC-1212A8EE2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186344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FF7C43-2792-9B2A-9C59-34ED97938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3204755"/>
            <a:ext cx="3675826" cy="2957506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dirty="0"/>
              <a:t>Diese KI kreiert Texte</a:t>
            </a:r>
            <a:r>
              <a:rPr lang="de-CH" dirty="0"/>
              <a:t> in Form von Fachtexten, Geschichten oder Gedichten. </a:t>
            </a:r>
          </a:p>
          <a:p>
            <a:pPr marL="0" indent="0">
              <a:lnSpc>
                <a:spcPct val="120000"/>
              </a:lnSpc>
              <a:buNone/>
            </a:pPr>
            <a:endParaRPr lang="de-CH" dirty="0"/>
          </a:p>
          <a:p>
            <a:pPr marL="342900" indent="-342900">
              <a:lnSpc>
                <a:spcPct val="120000"/>
              </a:lnSpc>
              <a:buAutoNum type="arabicPeriod"/>
            </a:pPr>
            <a:r>
              <a:rPr lang="de-CH" dirty="0"/>
              <a:t>Welches Thema wählen wir?</a:t>
            </a:r>
          </a:p>
          <a:p>
            <a:pPr marL="342900" indent="-342900">
              <a:lnSpc>
                <a:spcPct val="120000"/>
              </a:lnSpc>
              <a:buAutoNum type="arabicPeriod"/>
            </a:pPr>
            <a:r>
              <a:rPr lang="de-CH" dirty="0"/>
              <a:t>Jede Gruppe kreiert mit KI eine Geschichte dazu </a:t>
            </a:r>
          </a:p>
          <a:p>
            <a:pPr marL="0" indent="0">
              <a:lnSpc>
                <a:spcPct val="120000"/>
              </a:lnSpc>
              <a:buNone/>
            </a:pPr>
            <a:endParaRPr lang="de-DE" dirty="0"/>
          </a:p>
        </p:txBody>
      </p:sp>
      <p:pic>
        <p:nvPicPr>
          <p:cNvPr id="5" name="Grafik 4" descr="Abstrakte Glasfaser">
            <a:extLst>
              <a:ext uri="{FF2B5EF4-FFF2-40B4-BE49-F238E27FC236}">
                <a16:creationId xmlns:a16="http://schemas.microsoft.com/office/drawing/2014/main" id="{B7527B99-9F00-835C-74D3-6B8CE656DD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2" r="29441" b="-1"/>
          <a:stretch/>
        </p:blipFill>
        <p:spPr>
          <a:xfrm>
            <a:off x="5524500" y="10"/>
            <a:ext cx="666750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472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3B168A7-66FE-4359-9866-CBB841A729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70BF09-6D96-B366-7BEB-5E77A4482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204" y="1091868"/>
            <a:ext cx="3785596" cy="2042160"/>
          </a:xfrm>
        </p:spPr>
        <p:txBody>
          <a:bodyPr>
            <a:normAutofit/>
          </a:bodyPr>
          <a:lstStyle/>
          <a:p>
            <a:r>
              <a:rPr lang="de-DE" sz="4000"/>
              <a:t>2. DALLE 2</a:t>
            </a:r>
            <a:endParaRPr lang="de-CH" sz="400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0748755-DDBC-46D0-91EC-1212A8EE2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186344"/>
            <a:ext cx="804195" cy="0"/>
          </a:xfrm>
          <a:prstGeom prst="line">
            <a:avLst/>
          </a:prstGeom>
          <a:ln w="857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E792E3-2F65-641B-8F88-82372D780C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3204755"/>
            <a:ext cx="3675826" cy="29575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Diese KI kreiert Bilder 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Jede Gruppe kreiert ein Bild, welches zur Geschichte passt </a:t>
            </a:r>
            <a:endParaRPr lang="de-CH" dirty="0"/>
          </a:p>
        </p:txBody>
      </p:sp>
      <p:pic>
        <p:nvPicPr>
          <p:cNvPr id="5" name="Grafik 4" descr="Technologischer Hintergrund">
            <a:extLst>
              <a:ext uri="{FF2B5EF4-FFF2-40B4-BE49-F238E27FC236}">
                <a16:creationId xmlns:a16="http://schemas.microsoft.com/office/drawing/2014/main" id="{0AFF5E20-2DA2-04FA-146F-29D63EEF90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6" r="24857" b="-1"/>
          <a:stretch/>
        </p:blipFill>
        <p:spPr>
          <a:xfrm>
            <a:off x="5524500" y="10"/>
            <a:ext cx="666750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325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A8C38AB-00B3-4611-B51A-458666907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471BC53-95D4-91F3-72AD-DC31144C3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304" y="4504002"/>
            <a:ext cx="3784496" cy="1790886"/>
          </a:xfrm>
        </p:spPr>
        <p:txBody>
          <a:bodyPr anchor="t">
            <a:normAutofit/>
          </a:bodyPr>
          <a:lstStyle/>
          <a:p>
            <a:r>
              <a:rPr lang="de-DE" sz="4000"/>
              <a:t>Diskussion </a:t>
            </a:r>
            <a:endParaRPr lang="de-CH" sz="400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5909CB-6CD3-45DF-9920-8D81824854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4607234"/>
            <a:ext cx="804195" cy="0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Inhaltsplatzhalter 2">
            <a:extLst>
              <a:ext uri="{FF2B5EF4-FFF2-40B4-BE49-F238E27FC236}">
                <a16:creationId xmlns:a16="http://schemas.microsoft.com/office/drawing/2014/main" id="{6706A2CB-DE45-BE73-BD37-46DF132FBC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7689614"/>
              </p:ext>
            </p:extLst>
          </p:nvPr>
        </p:nvGraphicFramePr>
        <p:xfrm>
          <a:off x="5412658" y="1110343"/>
          <a:ext cx="6207841" cy="4604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8171489"/>
      </p:ext>
    </p:extLst>
  </p:cSld>
  <p:clrMapOvr>
    <a:masterClrMapping/>
  </p:clrMapOvr>
</p:sld>
</file>

<file path=ppt/theme/theme1.xml><?xml version="1.0" encoding="utf-8"?>
<a:theme xmlns:a="http://schemas.openxmlformats.org/drawingml/2006/main" name="BjornVTI">
  <a:themeElements>
    <a:clrScheme name="Bjorn">
      <a:dk1>
        <a:sysClr val="windowText" lastClr="000000"/>
      </a:dk1>
      <a:lt1>
        <a:sysClr val="window" lastClr="FFFFFF"/>
      </a:lt1>
      <a:dk2>
        <a:srgbClr val="252747"/>
      </a:dk2>
      <a:lt2>
        <a:srgbClr val="ECE4E9"/>
      </a:lt2>
      <a:accent1>
        <a:srgbClr val="736EB6"/>
      </a:accent1>
      <a:accent2>
        <a:srgbClr val="AB5991"/>
      </a:accent2>
      <a:accent3>
        <a:srgbClr val="AC9F39"/>
      </a:accent3>
      <a:accent4>
        <a:srgbClr val="756029"/>
      </a:accent4>
      <a:accent5>
        <a:srgbClr val="E87850"/>
      </a:accent5>
      <a:accent6>
        <a:srgbClr val="C6922A"/>
      </a:accent6>
      <a:hlink>
        <a:srgbClr val="736EB6"/>
      </a:hlink>
      <a:folHlink>
        <a:srgbClr val="AB5991"/>
      </a:folHlink>
    </a:clrScheme>
    <a:fontScheme name="Neue Haas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jornVTI" id="{D01443FD-65CF-4AEF-9B9D-4466C96F9785}" vid="{36EF4262-385E-40E6-B073-FB18FD98BF4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</Words>
  <Application>Microsoft Macintosh PowerPoint</Application>
  <PresentationFormat>Breitbild</PresentationFormat>
  <Paragraphs>41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Neue Haas Grotesk Text Pro</vt:lpstr>
      <vt:lpstr>BjornVTI</vt:lpstr>
      <vt:lpstr>Big Data und KI</vt:lpstr>
      <vt:lpstr>Was ist eigentlich Big Data </vt:lpstr>
      <vt:lpstr>Fragen </vt:lpstr>
      <vt:lpstr>KI - gewusst? Es gibt schwache und starke KI </vt:lpstr>
      <vt:lpstr>Wir probieren die KI nun aus…</vt:lpstr>
      <vt:lpstr>1.  Chat GPT</vt:lpstr>
      <vt:lpstr>2. DALLE 2</vt:lpstr>
      <vt:lpstr>Diskussion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Data und KI</dc:title>
  <dc:creator>Luginbühl Monika, BFF Dozentin</dc:creator>
  <cp:lastModifiedBy>Egle Frank PH Luzern</cp:lastModifiedBy>
  <cp:revision>7</cp:revision>
  <dcterms:created xsi:type="dcterms:W3CDTF">2023-02-23T07:01:54Z</dcterms:created>
  <dcterms:modified xsi:type="dcterms:W3CDTF">2023-07-10T14:43:57Z</dcterms:modified>
</cp:coreProperties>
</file>