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FF33CC"/>
    <a:srgbClr val="FF6600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34" d="100"/>
          <a:sy n="134" d="100"/>
        </p:scale>
        <p:origin x="62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9B583A-1FBE-459B-9634-E139073092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969C7B2-35D8-49D2-BA40-E99B32D33D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72D3C0-17F2-41E0-8EFC-CD27AAD47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D782-6912-4140-9292-862EA3CE01BE}" type="datetimeFigureOut">
              <a:rPr lang="de-CH" smtClean="0"/>
              <a:t>07.07.2021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F774FC9-E168-4B31-BE29-EFB40EDFB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7657CF-1B7E-41B5-817A-9BF66CC16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43512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715931-FAC6-4D80-A44D-FFF2FCC70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DE04336-2C12-4A7D-ABE2-FC2D7E294E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678E61-4C72-4587-9C2F-FA2A306CF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D782-6912-4140-9292-862EA3CE01BE}" type="datetimeFigureOut">
              <a:rPr lang="de-CH" smtClean="0"/>
              <a:t>07.07.2021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C4A98E-73C7-45AA-B6B8-E27799E13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112AE67-0012-40D0-844C-1B1DAB0BF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17762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29ECED3-ED2F-40FB-AEA4-A2AF0C0538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5AF8003-ABD1-4782-A4E6-8F191961C2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0F6B73-4EF0-4965-8474-9B6A5601D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D782-6912-4140-9292-862EA3CE01BE}" type="datetimeFigureOut">
              <a:rPr lang="de-CH" smtClean="0"/>
              <a:t>07.07.2021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CB7ACE-CF94-42BA-BC2B-33701232B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C219C5-FF2E-4165-BCAA-12F858328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527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7D2101-DAA6-4CEE-8993-74C115CC8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BB5247-6256-4216-B34F-371C78D832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2AD9755-9A10-4921-833A-BBE8E5354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D782-6912-4140-9292-862EA3CE01BE}" type="datetimeFigureOut">
              <a:rPr lang="de-CH" smtClean="0"/>
              <a:t>07.07.2021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7D2DFE-5387-4BA7-B5BB-A9EDA334F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EE19817-1669-4584-9F2C-5FCFF6391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51849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CCC4BF-1AE4-4978-B055-E292DE4DF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236439E-A4A0-4CA3-9A06-CC3FDC818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01DB216-6554-44C4-A350-D932486B3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D782-6912-4140-9292-862EA3CE01BE}" type="datetimeFigureOut">
              <a:rPr lang="de-CH" smtClean="0"/>
              <a:t>07.07.2021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307A1A-65FF-4383-8F09-6264CB134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9B4B2F-9419-4E37-9B46-570C8CF7A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34475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46C74E-6320-4C27-BB65-3191BD2C5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A09153-BFAB-4FA1-A45C-D4F2C376AF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E658F1D-AA0E-4F54-AAEF-260063AF28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6CFB407-BBF0-4F34-B93A-658D507E8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D782-6912-4140-9292-862EA3CE01BE}" type="datetimeFigureOut">
              <a:rPr lang="de-CH" smtClean="0"/>
              <a:t>07.07.2021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917C936-BE9E-44E6-97DE-F9A3AF0D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50E0518-808F-4B30-A2AE-7E0B4D29B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4977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191E5F-90CE-4C5C-819D-1CF3D1895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39446DD-CDE6-4D5C-B45D-92B90CC66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2834FEA-7EE7-4A16-8CD2-BD56E2D84A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188422B-91E3-4968-A039-4795887602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922D0E1-A05F-4EFA-A868-8D151D7E00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6B6FF4F-7297-4032-98C2-1DE16EF48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D782-6912-4140-9292-862EA3CE01BE}" type="datetimeFigureOut">
              <a:rPr lang="de-CH" smtClean="0"/>
              <a:t>07.07.2021</a:t>
            </a:fld>
            <a:endParaRPr lang="de-CH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09399F9-1476-4966-89A0-6D46D9BE1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61ABF1D-9CB5-47A3-B70C-6C11A8CC7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40204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C9ECB-F3A6-4F11-A3B8-0BB14BF11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6F02E71-4A27-42D1-BADC-C1AAD95D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D782-6912-4140-9292-862EA3CE01BE}" type="datetimeFigureOut">
              <a:rPr lang="de-CH" smtClean="0"/>
              <a:t>07.07.2021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21AC00C-CFEA-4203-889B-3B5310724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2979EDB-9949-49F1-9A35-394394CD3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81983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078F3B4-754A-438F-8A00-EF6A5A5A2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D782-6912-4140-9292-862EA3CE01BE}" type="datetimeFigureOut">
              <a:rPr lang="de-CH" smtClean="0"/>
              <a:t>07.07.2021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82E9E8B-221E-483C-9874-EDBDDF133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FBB0F23-0E98-4E3C-85C7-F05DD86EB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82265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01134F-9E59-4741-9132-371522AE4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4762CD9-5BA5-4D3C-B428-3726D79786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521772E-828C-4452-A7A7-D3FC5A142E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A327A9E-CCC1-44A1-82CE-54D6ADA46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D782-6912-4140-9292-862EA3CE01BE}" type="datetimeFigureOut">
              <a:rPr lang="de-CH" smtClean="0"/>
              <a:t>07.07.2021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18763B1-ABCC-445A-B980-38A2293B5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AF612A-361B-468E-930F-F840A756C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70835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BCC99F-F12E-4022-AF39-42D2C9662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3D693F0-0DDF-4AE1-8A66-BBAB8AE20D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ACF15D3-4301-4D1D-9B44-E5C29607DA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107AF9A-7985-4A7F-B212-86EEE2E17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D782-6912-4140-9292-862EA3CE01BE}" type="datetimeFigureOut">
              <a:rPr lang="de-CH" smtClean="0"/>
              <a:t>07.07.2021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52A482C-A0E3-4395-ACC3-167FF88DF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DA0BDDF-2FB9-4407-9644-D1D71B3E3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49052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FB2686F-389E-46F0-9820-878722672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21BFCEE-CDBC-4E0C-86FE-FCD90A2CFF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91F172-53FD-4724-92ED-C12E8637F7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3D782-6912-4140-9292-862EA3CE01BE}" type="datetimeFigureOut">
              <a:rPr lang="de-CH" smtClean="0"/>
              <a:t>07.07.2021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F47FD8C-CEC6-4DE1-A049-839086FE67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5B828C-E015-4D0A-B351-939D87B868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C79D1-D845-4BC8-950E-38ADA26755C5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62263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svg"/><Relationship Id="rId7" Type="http://schemas.openxmlformats.org/officeDocument/2006/relationships/image" Target="../media/image26.svg"/><Relationship Id="rId12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11" Type="http://schemas.openxmlformats.org/officeDocument/2006/relationships/image" Target="../media/image30.svg"/><Relationship Id="rId5" Type="http://schemas.openxmlformats.org/officeDocument/2006/relationships/image" Target="../media/image24.sv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301E07F-4F79-4B58-8698-EF24DC1EC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E58B2195-5055-402F-A3E7-53FF0E498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91583" y="775849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EE6F773-742A-491A-9A00-A2A150DF50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9419" y="366810"/>
            <a:ext cx="6124381" cy="61243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62481A0-A4B5-4048-A31D-DF5D0A21AB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647593"/>
            <a:ext cx="4467792" cy="3060541"/>
          </a:xfrm>
        </p:spPr>
        <p:txBody>
          <a:bodyPr>
            <a:normAutofit/>
          </a:bodyPr>
          <a:lstStyle/>
          <a:p>
            <a:r>
              <a:rPr lang="de-CH" dirty="0">
                <a:solidFill>
                  <a:srgbClr val="FFFFFF"/>
                </a:solidFill>
              </a:rPr>
              <a:t>Comment je </a:t>
            </a:r>
            <a:r>
              <a:rPr lang="de-CH" dirty="0" err="1">
                <a:solidFill>
                  <a:srgbClr val="FFFFFF"/>
                </a:solidFill>
              </a:rPr>
              <a:t>me</a:t>
            </a:r>
            <a:r>
              <a:rPr lang="de-CH" dirty="0">
                <a:solidFill>
                  <a:srgbClr val="FFFFFF"/>
                </a:solidFill>
              </a:rPr>
              <a:t> </a:t>
            </a:r>
            <a:r>
              <a:rPr lang="de-CH" dirty="0" err="1">
                <a:solidFill>
                  <a:srgbClr val="FFFFFF"/>
                </a:solidFill>
              </a:rPr>
              <a:t>protège</a:t>
            </a:r>
            <a:r>
              <a:rPr lang="de-CH" dirty="0">
                <a:solidFill>
                  <a:srgbClr val="FFFFFF"/>
                </a:solidFill>
              </a:rPr>
              <a:t> </a:t>
            </a:r>
            <a:r>
              <a:rPr lang="de-CH" dirty="0" err="1">
                <a:solidFill>
                  <a:srgbClr val="FFFFFF"/>
                </a:solidFill>
              </a:rPr>
              <a:t>sur</a:t>
            </a:r>
            <a:r>
              <a:rPr lang="de-CH" dirty="0">
                <a:solidFill>
                  <a:srgbClr val="FFFFFF"/>
                </a:solidFill>
              </a:rPr>
              <a:t> </a:t>
            </a:r>
            <a:r>
              <a:rPr lang="de-CH" dirty="0" err="1">
                <a:solidFill>
                  <a:srgbClr val="FFFFFF"/>
                </a:solidFill>
              </a:rPr>
              <a:t>internet</a:t>
            </a:r>
            <a:r>
              <a:rPr lang="de-CH" dirty="0">
                <a:solidFill>
                  <a:srgbClr val="FFFFFF"/>
                </a:solidFill>
              </a:rPr>
              <a:t>?</a:t>
            </a:r>
          </a:p>
        </p:txBody>
      </p:sp>
      <p:pic>
        <p:nvPicPr>
          <p:cNvPr id="5" name="Grafik 4" descr="Erhobene Hand">
            <a:extLst>
              <a:ext uri="{FF2B5EF4-FFF2-40B4-BE49-F238E27FC236}">
                <a16:creationId xmlns:a16="http://schemas.microsoft.com/office/drawing/2014/main" id="{B9975069-C098-40BA-B0BF-A63A5DD35D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23623" y="1374798"/>
            <a:ext cx="4108404" cy="4108404"/>
          </a:xfrm>
          <a:custGeom>
            <a:avLst/>
            <a:gdLst/>
            <a:ahLst/>
            <a:cxnLst/>
            <a:rect l="l" t="t" r="r" b="b"/>
            <a:pathLst>
              <a:path w="4273177" h="4470400">
                <a:moveTo>
                  <a:pt x="75080" y="0"/>
                </a:moveTo>
                <a:lnTo>
                  <a:pt x="4198097" y="0"/>
                </a:lnTo>
                <a:cubicBezTo>
                  <a:pt x="4239563" y="0"/>
                  <a:pt x="4273177" y="33614"/>
                  <a:pt x="4273177" y="75080"/>
                </a:cubicBezTo>
                <a:lnTo>
                  <a:pt x="4273177" y="4395320"/>
                </a:lnTo>
                <a:cubicBezTo>
                  <a:pt x="4273177" y="4436786"/>
                  <a:pt x="4239563" y="4470400"/>
                  <a:pt x="4198097" y="4470400"/>
                </a:cubicBezTo>
                <a:lnTo>
                  <a:pt x="75080" y="4470400"/>
                </a:lnTo>
                <a:cubicBezTo>
                  <a:pt x="33614" y="4470400"/>
                  <a:pt x="0" y="4436786"/>
                  <a:pt x="0" y="4395320"/>
                </a:cubicBezTo>
                <a:lnTo>
                  <a:pt x="0" y="75080"/>
                </a:lnTo>
                <a:cubicBezTo>
                  <a:pt x="0" y="33614"/>
                  <a:pt x="33614" y="0"/>
                  <a:pt x="7508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84255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91F32EBA-ED97-466E-8CFA-838258415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AC3E81-4452-440A-99CB-EA1D10927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9" y="851517"/>
            <a:ext cx="5130795" cy="146177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Protéger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mon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portable avec un PIN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8704281-21CF-405C-AD51-F04A0FBF41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5200" y="2470248"/>
            <a:ext cx="4048344" cy="353623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/>
              <a:t>Le PIN </a:t>
            </a:r>
            <a:r>
              <a:rPr lang="en-US" sz="2400" dirty="0" err="1"/>
              <a:t>est</a:t>
            </a:r>
            <a:r>
              <a:rPr lang="en-US" sz="2400" dirty="0"/>
              <a:t> un chiffre que </a:t>
            </a:r>
            <a:r>
              <a:rPr lang="en-US" sz="2400" dirty="0" err="1"/>
              <a:t>j’entre</a:t>
            </a:r>
            <a:r>
              <a:rPr lang="en-US" sz="2400" dirty="0"/>
              <a:t> dans </a:t>
            </a:r>
            <a:r>
              <a:rPr lang="en-US" sz="2400" dirty="0" err="1"/>
              <a:t>mon</a:t>
            </a:r>
            <a:r>
              <a:rPr lang="en-US" sz="2400" dirty="0"/>
              <a:t> portable </a:t>
            </a:r>
            <a:r>
              <a:rPr lang="en-US" sz="2400" dirty="0" err="1"/>
              <a:t>afin</a:t>
            </a:r>
            <a:r>
              <a:rPr lang="en-US" sz="2400" dirty="0"/>
              <a:t> de le </a:t>
            </a:r>
            <a:r>
              <a:rPr lang="en-US" sz="2400" dirty="0" err="1"/>
              <a:t>dévérouiller</a:t>
            </a:r>
            <a:r>
              <a:rPr lang="en-US" sz="2400" dirty="0"/>
              <a:t>. </a:t>
            </a:r>
          </a:p>
          <a:p>
            <a:endParaRPr lang="en-US" sz="2400" dirty="0"/>
          </a:p>
          <a:p>
            <a:r>
              <a:rPr lang="en-US" sz="2400" dirty="0"/>
              <a:t>Le PIN </a:t>
            </a:r>
            <a:r>
              <a:rPr lang="en-US" sz="2400" dirty="0" err="1"/>
              <a:t>est</a:t>
            </a:r>
            <a:r>
              <a:rPr lang="en-US" sz="2400" dirty="0"/>
              <a:t> </a:t>
            </a:r>
            <a:r>
              <a:rPr lang="en-US" sz="2400" dirty="0" err="1"/>
              <a:t>comme</a:t>
            </a:r>
            <a:r>
              <a:rPr lang="en-US" sz="2400" dirty="0"/>
              <a:t> </a:t>
            </a:r>
            <a:r>
              <a:rPr lang="en-US" sz="2400" dirty="0" err="1"/>
              <a:t>une</a:t>
            </a:r>
            <a:r>
              <a:rPr lang="en-US" sz="2400" dirty="0"/>
              <a:t> </a:t>
            </a:r>
            <a:r>
              <a:rPr lang="en-US" sz="2400" dirty="0" err="1"/>
              <a:t>clé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r>
              <a:rPr lang="de-CH" sz="2400" dirty="0"/>
              <a:t>Je </a:t>
            </a:r>
            <a:r>
              <a:rPr lang="de-CH" sz="2400" dirty="0" err="1"/>
              <a:t>dois</a:t>
            </a:r>
            <a:r>
              <a:rPr lang="de-CH" sz="2400" dirty="0"/>
              <a:t> </a:t>
            </a:r>
            <a:r>
              <a:rPr lang="de-CH" sz="2400" dirty="0" err="1"/>
              <a:t>garder</a:t>
            </a:r>
            <a:r>
              <a:rPr lang="de-CH" sz="2400" dirty="0"/>
              <a:t> le PIN </a:t>
            </a:r>
            <a:r>
              <a:rPr lang="de-CH" sz="2400" dirty="0" err="1"/>
              <a:t>dans</a:t>
            </a:r>
            <a:r>
              <a:rPr lang="de-CH" sz="2400" dirty="0"/>
              <a:t> </a:t>
            </a:r>
            <a:r>
              <a:rPr lang="de-CH" sz="2400" dirty="0" err="1"/>
              <a:t>un</a:t>
            </a:r>
            <a:r>
              <a:rPr lang="de-CH" sz="2400" dirty="0"/>
              <a:t> </a:t>
            </a:r>
            <a:r>
              <a:rPr lang="de-CH" sz="2400" dirty="0" err="1"/>
              <a:t>endroit</a:t>
            </a:r>
            <a:r>
              <a:rPr lang="de-CH" sz="2400" dirty="0"/>
              <a:t> </a:t>
            </a:r>
            <a:r>
              <a:rPr lang="de-CH" sz="2400" dirty="0" err="1"/>
              <a:t>sûr</a:t>
            </a:r>
            <a:r>
              <a:rPr lang="de-CH" sz="2400" dirty="0"/>
              <a:t>.</a:t>
            </a:r>
            <a:endParaRPr lang="en-US" sz="240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2A38935-BB53-4DF7-A56E-48DD25B685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1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4 h 5154967"/>
              <a:gd name="connsiteX37" fmla="*/ 1625714 w 6184806"/>
              <a:gd name="connsiteY37" fmla="*/ 109244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1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1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4"/>
                  <a:pt x="2445216" y="109244"/>
                </a:cubicBezTo>
                <a:cubicBezTo>
                  <a:pt x="1625714" y="109244"/>
                  <a:pt x="1625714" y="109244"/>
                  <a:pt x="1625714" y="109244"/>
                </a:cubicBezTo>
                <a:cubicBezTo>
                  <a:pt x="1572615" y="109244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8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1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Inhaltsplatzhalter 6" descr="Schlüssel">
            <a:extLst>
              <a:ext uri="{FF2B5EF4-FFF2-40B4-BE49-F238E27FC236}">
                <a16:creationId xmlns:a16="http://schemas.microsoft.com/office/drawing/2014/main" id="{919E57FB-5E1B-4C16-A5CE-BAE61E87535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5330" y="2105470"/>
            <a:ext cx="3217333" cy="321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200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1F32EBA-ED97-466E-8CFA-838258415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451D17-B766-47B3-952C-45E4553A0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9" y="851517"/>
            <a:ext cx="5130795" cy="146177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Installer de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nouvelles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actualisations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CB80E4-B3A1-4D08-AB95-D0A5E8E95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5202" y="2470247"/>
            <a:ext cx="4048344" cy="353623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 dirty="0"/>
              <a:t>Les </a:t>
            </a:r>
            <a:r>
              <a:rPr lang="en-US" sz="2400" dirty="0" err="1"/>
              <a:t>actualisations</a:t>
            </a:r>
            <a:r>
              <a:rPr lang="en-US" sz="2400" dirty="0"/>
              <a:t> proposes et </a:t>
            </a:r>
            <a:r>
              <a:rPr lang="en-US" sz="2400" dirty="0" err="1"/>
              <a:t>affichées</a:t>
            </a:r>
            <a:r>
              <a:rPr lang="en-US" sz="2400" dirty="0"/>
              <a:t> </a:t>
            </a:r>
            <a:r>
              <a:rPr lang="en-US" sz="2400" dirty="0" err="1"/>
              <a:t>devraient</a:t>
            </a:r>
            <a:r>
              <a:rPr lang="en-US" sz="2400" dirty="0"/>
              <a:t> </a:t>
            </a:r>
            <a:r>
              <a:rPr lang="en-US" sz="2400" dirty="0" err="1"/>
              <a:t>être</a:t>
            </a:r>
            <a:r>
              <a:rPr lang="en-US" sz="2400" dirty="0"/>
              <a:t> </a:t>
            </a:r>
            <a:r>
              <a:rPr lang="en-US" sz="2400" dirty="0" err="1"/>
              <a:t>installées</a:t>
            </a:r>
            <a:r>
              <a:rPr lang="en-US" sz="2400" dirty="0"/>
              <a:t>. </a:t>
            </a:r>
          </a:p>
          <a:p>
            <a:pPr marL="0"/>
            <a:endParaRPr lang="en-US" sz="2400" dirty="0"/>
          </a:p>
          <a:p>
            <a:pPr marL="0" indent="0">
              <a:buNone/>
            </a:pPr>
            <a:r>
              <a:rPr lang="en-US" sz="2400" dirty="0" err="1"/>
              <a:t>Actualisations</a:t>
            </a:r>
            <a:r>
              <a:rPr lang="en-US" sz="2400" dirty="0"/>
              <a:t> </a:t>
            </a:r>
            <a:r>
              <a:rPr lang="en-US" sz="2400" dirty="0" err="1"/>
              <a:t>incluent</a:t>
            </a:r>
            <a:r>
              <a:rPr lang="en-US" sz="2400" dirty="0"/>
              <a:t> </a:t>
            </a:r>
            <a:r>
              <a:rPr lang="en-US" sz="2400" dirty="0" err="1"/>
              <a:t>souvent</a:t>
            </a:r>
            <a:r>
              <a:rPr lang="en-US" sz="2400" dirty="0"/>
              <a:t> des ameliorations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terme</a:t>
            </a:r>
            <a:r>
              <a:rPr lang="en-US" sz="2400" dirty="0"/>
              <a:t> de </a:t>
            </a:r>
            <a:r>
              <a:rPr lang="en-US" sz="2400" dirty="0" err="1"/>
              <a:t>sécurité</a:t>
            </a:r>
            <a:r>
              <a:rPr lang="en-US" sz="2400" dirty="0"/>
              <a:t>. 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2A38935-BB53-4DF7-A56E-48DD25B685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1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4 h 5154967"/>
              <a:gd name="connsiteX37" fmla="*/ 1625714 w 6184806"/>
              <a:gd name="connsiteY37" fmla="*/ 109244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1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1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4"/>
                  <a:pt x="2445216" y="109244"/>
                </a:cubicBezTo>
                <a:cubicBezTo>
                  <a:pt x="1625714" y="109244"/>
                  <a:pt x="1625714" y="109244"/>
                  <a:pt x="1625714" y="109244"/>
                </a:cubicBezTo>
                <a:cubicBezTo>
                  <a:pt x="1572615" y="109244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8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1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6" name="Inhaltsplatzhalter 5" descr="Smartphone">
            <a:extLst>
              <a:ext uri="{FF2B5EF4-FFF2-40B4-BE49-F238E27FC236}">
                <a16:creationId xmlns:a16="http://schemas.microsoft.com/office/drawing/2014/main" id="{9C95FDA3-F5AB-4F59-994D-ADB996F8C80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5330" y="2105470"/>
            <a:ext cx="3217333" cy="3217333"/>
          </a:xfrm>
          <a:prstGeom prst="rect">
            <a:avLst/>
          </a:prstGeom>
        </p:spPr>
      </p:pic>
      <p:sp>
        <p:nvSpPr>
          <p:cNvPr id="7" name="Pfeil: nach oben 6">
            <a:extLst>
              <a:ext uri="{FF2B5EF4-FFF2-40B4-BE49-F238E27FC236}">
                <a16:creationId xmlns:a16="http://schemas.microsoft.com/office/drawing/2014/main" id="{9FA2D793-24F0-417A-9E2C-C8A2ECF8C776}"/>
              </a:ext>
            </a:extLst>
          </p:cNvPr>
          <p:cNvSpPr/>
          <p:nvPr/>
        </p:nvSpPr>
        <p:spPr>
          <a:xfrm>
            <a:off x="8903364" y="3234088"/>
            <a:ext cx="481263" cy="1328287"/>
          </a:xfrm>
          <a:prstGeom prst="upArrow">
            <a:avLst/>
          </a:prstGeom>
          <a:solidFill>
            <a:srgbClr val="66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90970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0">
            <a:extLst>
              <a:ext uri="{FF2B5EF4-FFF2-40B4-BE49-F238E27FC236}">
                <a16:creationId xmlns:a16="http://schemas.microsoft.com/office/drawing/2014/main" id="{91F32EBA-ED97-466E-8CFA-838258415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961C26B-69E6-4DA8-92D4-D7B314041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9" y="851517"/>
            <a:ext cx="5130795" cy="1461778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Contrôle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des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paramètres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sur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mon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portable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799D4B3-E460-4FBE-9AF7-C479D02D3C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5200" y="2470248"/>
            <a:ext cx="4048344" cy="3536236"/>
          </a:xfrm>
        </p:spPr>
        <p:txBody>
          <a:bodyPr vert="horz" lIns="91440" tIns="45720" rIns="91440" bIns="45720" rtlCol="0">
            <a:normAutofit/>
          </a:bodyPr>
          <a:lstStyle/>
          <a:p>
            <a:pPr marL="0"/>
            <a:r>
              <a:rPr lang="en-US" sz="2000" dirty="0"/>
              <a:t>Il </a:t>
            </a:r>
            <a:r>
              <a:rPr lang="en-US" sz="2000" dirty="0" err="1"/>
              <a:t>existe</a:t>
            </a:r>
            <a:r>
              <a:rPr lang="en-US" sz="2000" dirty="0"/>
              <a:t> un </a:t>
            </a:r>
            <a:r>
              <a:rPr lang="en-US" sz="2000" dirty="0" err="1"/>
              <a:t>nombre</a:t>
            </a:r>
            <a:r>
              <a:rPr lang="en-US" sz="2000" dirty="0"/>
              <a:t> de </a:t>
            </a:r>
            <a:r>
              <a:rPr lang="en-US" sz="2000" dirty="0" err="1"/>
              <a:t>paramètres</a:t>
            </a:r>
            <a:r>
              <a:rPr lang="en-US" sz="2000" dirty="0"/>
              <a:t> inutile sur le portable. </a:t>
            </a:r>
          </a:p>
          <a:p>
            <a:pPr marL="0"/>
            <a:endParaRPr lang="en-US" sz="2000" dirty="0"/>
          </a:p>
          <a:p>
            <a:pPr marL="0"/>
            <a:r>
              <a:rPr lang="en-US" sz="2000" dirty="0"/>
              <a:t>Si je ne les </a:t>
            </a:r>
            <a:r>
              <a:rPr lang="en-US" sz="2000" dirty="0" err="1"/>
              <a:t>contrôle</a:t>
            </a:r>
            <a:r>
              <a:rPr lang="en-US" sz="2000" dirty="0"/>
              <a:t> pas, je </a:t>
            </a:r>
            <a:r>
              <a:rPr lang="en-US" sz="2000" dirty="0" err="1"/>
              <a:t>permets</a:t>
            </a:r>
            <a:r>
              <a:rPr lang="en-US" sz="2000" dirty="0"/>
              <a:t> </a:t>
            </a:r>
            <a:r>
              <a:rPr lang="en-US" sz="2000" dirty="0" err="1"/>
              <a:t>l’accès</a:t>
            </a:r>
            <a:r>
              <a:rPr lang="en-US" sz="2000" dirty="0"/>
              <a:t> sur </a:t>
            </a:r>
            <a:r>
              <a:rPr lang="en-US" sz="2000" dirty="0" err="1"/>
              <a:t>certaines</a:t>
            </a:r>
            <a:r>
              <a:rPr lang="en-US" sz="2000" dirty="0"/>
              <a:t> choses sur </a:t>
            </a:r>
            <a:r>
              <a:rPr lang="en-US" sz="2000" dirty="0" err="1"/>
              <a:t>mon</a:t>
            </a:r>
            <a:r>
              <a:rPr lang="en-US" sz="2000" dirty="0"/>
              <a:t> portable.  </a:t>
            </a:r>
          </a:p>
          <a:p>
            <a:pPr marL="0"/>
            <a:endParaRPr lang="en-US" sz="2000" dirty="0"/>
          </a:p>
          <a:p>
            <a:pPr marL="0"/>
            <a:r>
              <a:rPr lang="en-US" sz="2000" dirty="0"/>
              <a:t>Par </a:t>
            </a:r>
            <a:r>
              <a:rPr lang="en-US" sz="2000" dirty="0" err="1"/>
              <a:t>exemple</a:t>
            </a:r>
            <a:r>
              <a:rPr lang="en-US" sz="2000" dirty="0"/>
              <a:t>, </a:t>
            </a:r>
            <a:r>
              <a:rPr lang="en-US" sz="2000" dirty="0" err="1"/>
              <a:t>mes</a:t>
            </a:r>
            <a:r>
              <a:rPr lang="en-US" sz="2000" dirty="0"/>
              <a:t> contacts et addresses </a:t>
            </a:r>
            <a:r>
              <a:rPr lang="en-US" sz="2000" dirty="0" err="1"/>
              <a:t>peuvent</a:t>
            </a:r>
            <a:r>
              <a:rPr lang="en-US" sz="2000" dirty="0"/>
              <a:t> </a:t>
            </a:r>
            <a:r>
              <a:rPr lang="en-US" sz="2000" dirty="0" err="1"/>
              <a:t>être</a:t>
            </a:r>
            <a:r>
              <a:rPr lang="en-US" sz="2000" dirty="0"/>
              <a:t> pris.  </a:t>
            </a:r>
          </a:p>
        </p:txBody>
      </p:sp>
      <p:sp>
        <p:nvSpPr>
          <p:cNvPr id="20" name="Freeform: Shape 12">
            <a:extLst>
              <a:ext uri="{FF2B5EF4-FFF2-40B4-BE49-F238E27FC236}">
                <a16:creationId xmlns:a16="http://schemas.microsoft.com/office/drawing/2014/main" id="{62A38935-BB53-4DF7-A56E-48DD25B685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1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4 h 5154967"/>
              <a:gd name="connsiteX37" fmla="*/ 1625714 w 6184806"/>
              <a:gd name="connsiteY37" fmla="*/ 109244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1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1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4"/>
                  <a:pt x="2445216" y="109244"/>
                </a:cubicBezTo>
                <a:cubicBezTo>
                  <a:pt x="1625714" y="109244"/>
                  <a:pt x="1625714" y="109244"/>
                  <a:pt x="1625714" y="109244"/>
                </a:cubicBezTo>
                <a:cubicBezTo>
                  <a:pt x="1572615" y="109244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8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1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Inhaltsplatzhalter 5" descr="Lupe">
            <a:extLst>
              <a:ext uri="{FF2B5EF4-FFF2-40B4-BE49-F238E27FC236}">
                <a16:creationId xmlns:a16="http://schemas.microsoft.com/office/drawing/2014/main" id="{F74A3D44-5F78-4757-95B6-D8C5242AC82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00800" y="1062039"/>
            <a:ext cx="5604835" cy="5604835"/>
          </a:xfrm>
          <a:prstGeom prst="rect">
            <a:avLst/>
          </a:prstGeom>
        </p:spPr>
      </p:pic>
      <p:pic>
        <p:nvPicPr>
          <p:cNvPr id="8" name="Grafik 7" descr="Smartphone">
            <a:extLst>
              <a:ext uri="{FF2B5EF4-FFF2-40B4-BE49-F238E27FC236}">
                <a16:creationId xmlns:a16="http://schemas.microsoft.com/office/drawing/2014/main" id="{CA5597EA-4D30-4DF2-88AE-F17B3F98A5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63840" y="2598820"/>
            <a:ext cx="1340511" cy="134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253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1F32EBA-ED97-466E-8CFA-838258415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DE22D1-36F7-43CE-815E-7D43E42CD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9" y="851517"/>
            <a:ext cx="5130795" cy="1461778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Données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personnelles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sont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uniquement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pour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moi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2D7ED81-8C17-481A-A575-BA29001087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5200" y="2470248"/>
            <a:ext cx="4048344" cy="3536236"/>
          </a:xfrm>
        </p:spPr>
        <p:txBody>
          <a:bodyPr vert="horz" lIns="91440" tIns="45720" rIns="91440" bIns="45720" rtlCol="0">
            <a:normAutofit/>
          </a:bodyPr>
          <a:lstStyle/>
          <a:p>
            <a:pPr marL="0"/>
            <a:r>
              <a:rPr lang="en-US" sz="2400" dirty="0"/>
              <a:t>Je </a:t>
            </a:r>
            <a:r>
              <a:rPr lang="en-US" sz="2400" dirty="0" err="1"/>
              <a:t>n’envoie</a:t>
            </a:r>
            <a:r>
              <a:rPr lang="en-US" sz="2400" dirty="0"/>
              <a:t> pas </a:t>
            </a:r>
            <a:r>
              <a:rPr lang="en-US" sz="2400" dirty="0" err="1"/>
              <a:t>mes</a:t>
            </a:r>
            <a:r>
              <a:rPr lang="en-US" sz="2400" dirty="0"/>
              <a:t> </a:t>
            </a:r>
            <a:r>
              <a:rPr lang="en-US" sz="2400" dirty="0" err="1"/>
              <a:t>données</a:t>
            </a:r>
            <a:r>
              <a:rPr lang="en-US" sz="2400" dirty="0"/>
              <a:t> </a:t>
            </a:r>
            <a:r>
              <a:rPr lang="en-US" sz="2400" dirty="0" err="1"/>
              <a:t>personnelles</a:t>
            </a:r>
            <a:r>
              <a:rPr lang="en-US" sz="2400" dirty="0"/>
              <a:t> car je ne </a:t>
            </a:r>
            <a:r>
              <a:rPr lang="en-US" sz="2400" dirty="0" err="1"/>
              <a:t>peux</a:t>
            </a:r>
            <a:r>
              <a:rPr lang="en-US" sz="2400" dirty="0"/>
              <a:t> pas savoir qui </a:t>
            </a:r>
            <a:r>
              <a:rPr lang="en-US" sz="2400" dirty="0" err="1"/>
              <a:t>peut</a:t>
            </a:r>
            <a:r>
              <a:rPr lang="en-US" sz="2400" dirty="0"/>
              <a:t> les </a:t>
            </a:r>
            <a:r>
              <a:rPr lang="en-US" sz="2400" dirty="0" err="1"/>
              <a:t>accéder</a:t>
            </a:r>
            <a:r>
              <a:rPr lang="en-US" sz="2400" dirty="0"/>
              <a:t>.   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2A38935-BB53-4DF7-A56E-48DD25B685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1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4 h 5154967"/>
              <a:gd name="connsiteX37" fmla="*/ 1625714 w 6184806"/>
              <a:gd name="connsiteY37" fmla="*/ 109244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1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1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4"/>
                  <a:pt x="2445216" y="109244"/>
                </a:cubicBezTo>
                <a:cubicBezTo>
                  <a:pt x="1625714" y="109244"/>
                  <a:pt x="1625714" y="109244"/>
                  <a:pt x="1625714" y="109244"/>
                </a:cubicBezTo>
                <a:cubicBezTo>
                  <a:pt x="1572615" y="109244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8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1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Inhaltsplatzhalter 5" descr="Glühlampe">
            <a:extLst>
              <a:ext uri="{FF2B5EF4-FFF2-40B4-BE49-F238E27FC236}">
                <a16:creationId xmlns:a16="http://schemas.microsoft.com/office/drawing/2014/main" id="{B8B26D26-E7B4-4718-B727-EB380C504A9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5330" y="2105470"/>
            <a:ext cx="3217333" cy="3217333"/>
          </a:xfrm>
          <a:prstGeom prst="rect">
            <a:avLst/>
          </a:prstGeom>
        </p:spPr>
      </p:pic>
      <p:pic>
        <p:nvPicPr>
          <p:cNvPr id="9" name="Inhaltsplatzhalter 5" descr="Glühlampe">
            <a:extLst>
              <a:ext uri="{FF2B5EF4-FFF2-40B4-BE49-F238E27FC236}">
                <a16:creationId xmlns:a16="http://schemas.microsoft.com/office/drawing/2014/main" id="{A8EFFBD3-7519-400F-84EF-A578188A30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82631" y="2991407"/>
            <a:ext cx="722729" cy="72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016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1F32EBA-ED97-466E-8CFA-838258415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3603F11-57B7-4A7F-9E7F-CB98695E2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9" y="851517"/>
            <a:ext cx="5130795" cy="146177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L’internet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n’oublie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jamais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1A43C4-4C9D-482F-A2BD-BF10B43AF1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5200" y="2470248"/>
            <a:ext cx="4048344" cy="3536236"/>
          </a:xfrm>
        </p:spPr>
        <p:txBody>
          <a:bodyPr vert="horz" lIns="91440" tIns="45720" rIns="91440" bIns="45720" rtlCol="0">
            <a:normAutofit/>
          </a:bodyPr>
          <a:lstStyle/>
          <a:p>
            <a:pPr marL="0"/>
            <a:r>
              <a:rPr lang="en-US" sz="2400" dirty="0"/>
              <a:t>Je </a:t>
            </a:r>
            <a:r>
              <a:rPr lang="en-US" sz="2400" dirty="0" err="1"/>
              <a:t>réflechie</a:t>
            </a:r>
            <a:r>
              <a:rPr lang="en-US" sz="2400" dirty="0"/>
              <a:t> bien </a:t>
            </a:r>
            <a:r>
              <a:rPr lang="en-US" sz="2400" dirty="0" err="1"/>
              <a:t>ce</a:t>
            </a:r>
            <a:r>
              <a:rPr lang="en-US" sz="2400" dirty="0"/>
              <a:t> que je </a:t>
            </a:r>
            <a:r>
              <a:rPr lang="en-US" sz="2400" dirty="0" err="1"/>
              <a:t>fais</a:t>
            </a:r>
            <a:r>
              <a:rPr lang="en-US" sz="2400" dirty="0"/>
              <a:t> sur internet.  </a:t>
            </a:r>
          </a:p>
          <a:p>
            <a:pPr marL="0"/>
            <a:endParaRPr lang="en-US" sz="2400" dirty="0"/>
          </a:p>
          <a:p>
            <a:pPr marL="0"/>
            <a:r>
              <a:rPr lang="en-US" sz="2400" dirty="0" err="1"/>
              <a:t>L’internet</a:t>
            </a:r>
            <a:r>
              <a:rPr lang="en-US" sz="2400" dirty="0"/>
              <a:t> </a:t>
            </a:r>
            <a:r>
              <a:rPr lang="en-US" sz="2400" dirty="0" err="1"/>
              <a:t>sauvegarde</a:t>
            </a:r>
            <a:r>
              <a:rPr lang="en-US" sz="2400" dirty="0"/>
              <a:t> tout </a:t>
            </a:r>
            <a:r>
              <a:rPr lang="en-US" sz="2400" dirty="0" err="1"/>
              <a:t>ce</a:t>
            </a:r>
            <a:r>
              <a:rPr lang="en-US" sz="2400" dirty="0"/>
              <a:t> que je </a:t>
            </a:r>
            <a:r>
              <a:rPr lang="en-US" sz="2400" dirty="0" err="1"/>
              <a:t>fais</a:t>
            </a:r>
            <a:r>
              <a:rPr lang="en-US" sz="2400" dirty="0"/>
              <a:t>. 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2A38935-BB53-4DF7-A56E-48DD25B685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1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4 h 5154967"/>
              <a:gd name="connsiteX37" fmla="*/ 1625714 w 6184806"/>
              <a:gd name="connsiteY37" fmla="*/ 109244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1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1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4"/>
                  <a:pt x="2445216" y="109244"/>
                </a:cubicBezTo>
                <a:cubicBezTo>
                  <a:pt x="1625714" y="109244"/>
                  <a:pt x="1625714" y="109244"/>
                  <a:pt x="1625714" y="109244"/>
                </a:cubicBezTo>
                <a:cubicBezTo>
                  <a:pt x="1572615" y="109244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8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1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Inhaltsplatzhalter 5" descr="Kopf mit Zahnrädern">
            <a:extLst>
              <a:ext uri="{FF2B5EF4-FFF2-40B4-BE49-F238E27FC236}">
                <a16:creationId xmlns:a16="http://schemas.microsoft.com/office/drawing/2014/main" id="{A52FDCA9-779D-4F1F-8727-674317ED7B0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5330" y="2105470"/>
            <a:ext cx="3217333" cy="3217333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686505A2-C349-45ED-9FAC-8152FE0EB563}"/>
              </a:ext>
            </a:extLst>
          </p:cNvPr>
          <p:cNvSpPr/>
          <p:nvPr/>
        </p:nvSpPr>
        <p:spPr>
          <a:xfrm>
            <a:off x="10212405" y="1025058"/>
            <a:ext cx="288758" cy="102027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53405373-0E47-4012-B23B-DB5B7BB1DC99}"/>
              </a:ext>
            </a:extLst>
          </p:cNvPr>
          <p:cNvSpPr/>
          <p:nvPr/>
        </p:nvSpPr>
        <p:spPr>
          <a:xfrm>
            <a:off x="10159466" y="2117364"/>
            <a:ext cx="394635" cy="413886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41077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1F32EBA-ED97-466E-8CFA-838258415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A21E067-B4B0-4D00-A8A4-7BC91CB6C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9" y="851517"/>
            <a:ext cx="5130795" cy="146177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/>
              <a:t>Pas tout </a:t>
            </a:r>
            <a:r>
              <a:rPr lang="en-US" sz="4000" dirty="0" err="1"/>
              <a:t>est</a:t>
            </a:r>
            <a:r>
              <a:rPr lang="en-US" sz="4000" dirty="0"/>
              <a:t> </a:t>
            </a:r>
            <a:r>
              <a:rPr lang="en-US" sz="4000" dirty="0" err="1"/>
              <a:t>vrai</a:t>
            </a:r>
            <a:r>
              <a:rPr lang="en-US" sz="4000" dirty="0"/>
              <a:t> sur internet</a:t>
            </a:r>
            <a:endParaRPr lang="en-US" sz="4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1919A86-2BD7-46BF-AEB8-DB1FB9C3BD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5200" y="2470248"/>
            <a:ext cx="4048344" cy="3536236"/>
          </a:xfrm>
        </p:spPr>
        <p:txBody>
          <a:bodyPr vert="horz" lIns="91440" tIns="45720" rIns="91440" bIns="45720" rtlCol="0">
            <a:normAutofit/>
          </a:bodyPr>
          <a:lstStyle/>
          <a:p>
            <a:pPr marL="0"/>
            <a:r>
              <a:rPr lang="en-US" sz="2400" dirty="0"/>
              <a:t>Je ne </a:t>
            </a:r>
            <a:r>
              <a:rPr lang="en-US" sz="2400" dirty="0" err="1"/>
              <a:t>crois</a:t>
            </a:r>
            <a:r>
              <a:rPr lang="en-US" sz="2400" dirty="0"/>
              <a:t> pas tout </a:t>
            </a:r>
            <a:r>
              <a:rPr lang="en-US" sz="2400" dirty="0" err="1"/>
              <a:t>ce</a:t>
            </a:r>
            <a:r>
              <a:rPr lang="en-US" sz="2400" dirty="0"/>
              <a:t> que je </a:t>
            </a:r>
            <a:r>
              <a:rPr lang="en-US" sz="2400" dirty="0" err="1"/>
              <a:t>vois</a:t>
            </a:r>
            <a:r>
              <a:rPr lang="en-US" sz="2400" dirty="0"/>
              <a:t> et </a:t>
            </a:r>
            <a:r>
              <a:rPr lang="en-US" sz="2400" dirty="0" err="1"/>
              <a:t>lis</a:t>
            </a:r>
            <a:r>
              <a:rPr lang="en-US" sz="2400" dirty="0"/>
              <a:t> sur internet.  </a:t>
            </a:r>
          </a:p>
          <a:p>
            <a:pPr marL="0"/>
            <a:endParaRPr lang="en-US" sz="2400" dirty="0"/>
          </a:p>
          <a:p>
            <a:pPr marL="0"/>
            <a:r>
              <a:rPr lang="en-US" sz="2400" dirty="0"/>
              <a:t>Je </a:t>
            </a:r>
            <a:r>
              <a:rPr lang="en-US" sz="2400" dirty="0" err="1"/>
              <a:t>sais</a:t>
            </a:r>
            <a:r>
              <a:rPr lang="en-US" sz="2400" dirty="0"/>
              <a:t> que internet </a:t>
            </a:r>
            <a:r>
              <a:rPr lang="en-US" sz="2400" dirty="0" err="1"/>
              <a:t>contient</a:t>
            </a:r>
            <a:r>
              <a:rPr lang="en-US" sz="2400" dirty="0"/>
              <a:t> </a:t>
            </a:r>
            <a:r>
              <a:rPr lang="en-US" sz="2400" dirty="0" err="1"/>
              <a:t>aussi</a:t>
            </a:r>
            <a:r>
              <a:rPr lang="en-US" sz="2400" dirty="0"/>
              <a:t> des </a:t>
            </a:r>
            <a:r>
              <a:rPr lang="en-US" sz="2400" dirty="0" err="1"/>
              <a:t>informations</a:t>
            </a:r>
            <a:r>
              <a:rPr lang="en-US" sz="2400" dirty="0"/>
              <a:t> </a:t>
            </a:r>
            <a:r>
              <a:rPr lang="en-US" sz="2400" dirty="0" err="1"/>
              <a:t>fausses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dirty="0"/>
              <a:t>  </a:t>
            </a:r>
          </a:p>
          <a:p>
            <a:pPr marL="0"/>
            <a:r>
              <a:rPr lang="en-US" sz="2400" dirty="0" err="1"/>
              <a:t>Celles</a:t>
            </a:r>
            <a:r>
              <a:rPr lang="en-US" sz="2400" dirty="0"/>
              <a:t>-ci </a:t>
            </a:r>
            <a:r>
              <a:rPr lang="en-US" sz="2400" dirty="0" err="1"/>
              <a:t>s’appellent</a:t>
            </a:r>
            <a:r>
              <a:rPr lang="en-US" sz="2400" dirty="0"/>
              <a:t> «FAKE»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2A38935-BB53-4DF7-A56E-48DD25B685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1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4 h 5154967"/>
              <a:gd name="connsiteX37" fmla="*/ 1625714 w 6184806"/>
              <a:gd name="connsiteY37" fmla="*/ 109244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1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1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4"/>
                  <a:pt x="2445216" y="109244"/>
                </a:cubicBezTo>
                <a:cubicBezTo>
                  <a:pt x="1625714" y="109244"/>
                  <a:pt x="1625714" y="109244"/>
                  <a:pt x="1625714" y="109244"/>
                </a:cubicBezTo>
                <a:cubicBezTo>
                  <a:pt x="1572615" y="109244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8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1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Inhaltsplatzhalter 5" descr="Blind">
            <a:extLst>
              <a:ext uri="{FF2B5EF4-FFF2-40B4-BE49-F238E27FC236}">
                <a16:creationId xmlns:a16="http://schemas.microsoft.com/office/drawing/2014/main" id="{C02D73FE-2A5F-485B-B1D6-8A3A2704431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68302" y="2927448"/>
            <a:ext cx="2158498" cy="2158498"/>
          </a:xfrm>
          <a:prstGeom prst="rect">
            <a:avLst/>
          </a:prstGeom>
        </p:spPr>
      </p:pic>
      <p:pic>
        <p:nvPicPr>
          <p:cNvPr id="8" name="Grafik 7" descr="Auge">
            <a:extLst>
              <a:ext uri="{FF2B5EF4-FFF2-40B4-BE49-F238E27FC236}">
                <a16:creationId xmlns:a16="http://schemas.microsoft.com/office/drawing/2014/main" id="{89879456-87B7-4874-8669-830FB429EA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66475" y="2313295"/>
            <a:ext cx="2158498" cy="2158498"/>
          </a:xfrm>
          <a:prstGeom prst="rect">
            <a:avLst/>
          </a:prstGeom>
        </p:spPr>
      </p:pic>
      <p:sp>
        <p:nvSpPr>
          <p:cNvPr id="9" name="Gleichschenkliges Dreieck 8">
            <a:extLst>
              <a:ext uri="{FF2B5EF4-FFF2-40B4-BE49-F238E27FC236}">
                <a16:creationId xmlns:a16="http://schemas.microsoft.com/office/drawing/2014/main" id="{200334D3-63B5-480F-861A-8769310FF09F}"/>
              </a:ext>
            </a:extLst>
          </p:cNvPr>
          <p:cNvSpPr/>
          <p:nvPr/>
        </p:nvSpPr>
        <p:spPr>
          <a:xfrm rot="12856229">
            <a:off x="9325324" y="1807362"/>
            <a:ext cx="1452512" cy="730060"/>
          </a:xfrm>
          <a:prstGeom prst="triangl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46151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9F2132-1F02-401F-B420-1FD4B899F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7254" y="525439"/>
            <a:ext cx="3336545" cy="165761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/>
              <a:t>Important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14" name="Inhaltsplatzhalter 5" descr="Hilfe">
            <a:extLst>
              <a:ext uri="{FF2B5EF4-FFF2-40B4-BE49-F238E27FC236}">
                <a16:creationId xmlns:a16="http://schemas.microsoft.com/office/drawing/2014/main" id="{CF05AFD0-EAED-47D8-AF25-CFAE85F5BE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18645" y="4604670"/>
            <a:ext cx="2097833" cy="2097833"/>
          </a:xfrm>
          <a:prstGeom prst="rect">
            <a:avLst/>
          </a:prstGeom>
        </p:spPr>
      </p:pic>
      <p:pic>
        <p:nvPicPr>
          <p:cNvPr id="15" name="Inhaltsplatzhalter 5" descr="Hilfe">
            <a:extLst>
              <a:ext uri="{FF2B5EF4-FFF2-40B4-BE49-F238E27FC236}">
                <a16:creationId xmlns:a16="http://schemas.microsoft.com/office/drawing/2014/main" id="{09DDE4AE-D06A-439C-A3EB-4F9CF82215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91706" y="375320"/>
            <a:ext cx="1657612" cy="1657612"/>
          </a:xfrm>
          <a:prstGeom prst="rect">
            <a:avLst/>
          </a:prstGeom>
        </p:spPr>
      </p:pic>
      <p:pic>
        <p:nvPicPr>
          <p:cNvPr id="12" name="Inhaltsplatzhalter 5" descr="Hilfe">
            <a:extLst>
              <a:ext uri="{FF2B5EF4-FFF2-40B4-BE49-F238E27FC236}">
                <a16:creationId xmlns:a16="http://schemas.microsoft.com/office/drawing/2014/main" id="{26D0D3A1-72A4-4F97-A775-3C6A6FBCAA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17111" y="2424609"/>
            <a:ext cx="1799367" cy="1799367"/>
          </a:xfrm>
          <a:prstGeom prst="rect">
            <a:avLst/>
          </a:prstGeom>
        </p:spPr>
      </p:pic>
      <p:pic>
        <p:nvPicPr>
          <p:cNvPr id="16" name="Inhaltsplatzhalter 5" descr="Hilfe">
            <a:extLst>
              <a:ext uri="{FF2B5EF4-FFF2-40B4-BE49-F238E27FC236}">
                <a16:creationId xmlns:a16="http://schemas.microsoft.com/office/drawing/2014/main" id="{91E1E050-5B7E-4E05-9174-420FB6A6DB1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07076" y="4911833"/>
            <a:ext cx="1448019" cy="1448019"/>
          </a:xfrm>
          <a:prstGeom prst="rect">
            <a:avLst/>
          </a:prstGeom>
        </p:spPr>
      </p:pic>
      <p:pic>
        <p:nvPicPr>
          <p:cNvPr id="6" name="Inhaltsplatzhalter 5" descr="Hilfe">
            <a:extLst>
              <a:ext uri="{FF2B5EF4-FFF2-40B4-BE49-F238E27FC236}">
                <a16:creationId xmlns:a16="http://schemas.microsoft.com/office/drawing/2014/main" id="{ED3126F4-7A1C-4680-BD10-A1F844C55F0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761748" y="4911833"/>
            <a:ext cx="1448024" cy="144802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7CAD5538-DB6C-479E-B5BC-5118760562C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795247" y="1036346"/>
            <a:ext cx="2914646" cy="291464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B40B42-9058-4F07-B54D-28EE2F72A2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17254" y="2274491"/>
            <a:ext cx="3336546" cy="390247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dirty="0"/>
              <a:t>Si je ne </a:t>
            </a:r>
            <a:r>
              <a:rPr lang="en-US" dirty="0" err="1"/>
              <a:t>suis</a:t>
            </a:r>
            <a:r>
              <a:rPr lang="en-US" dirty="0"/>
              <a:t> pas </a:t>
            </a:r>
            <a:r>
              <a:rPr lang="en-US" dirty="0" err="1"/>
              <a:t>sûr</a:t>
            </a:r>
            <a:r>
              <a:rPr lang="en-US" dirty="0"/>
              <a:t> je </a:t>
            </a:r>
            <a:r>
              <a:rPr lang="en-US" dirty="0" err="1"/>
              <a:t>demande</a:t>
            </a:r>
            <a:r>
              <a:rPr lang="en-US" dirty="0"/>
              <a:t> à </a:t>
            </a:r>
            <a:r>
              <a:rPr lang="en-US" dirty="0" err="1"/>
              <a:t>quelqu’un</a:t>
            </a:r>
            <a:r>
              <a:rPr lang="en-US" dirty="0"/>
              <a:t>.</a:t>
            </a:r>
          </a:p>
          <a:p>
            <a:pPr marL="0"/>
            <a:endParaRPr lang="en-US" sz="2000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22A5670-0F7B-4199-AEAB-33FBA9CEA4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627" y="-1"/>
            <a:ext cx="0" cy="6858001"/>
          </a:xfrm>
          <a:prstGeom prst="line">
            <a:avLst/>
          </a:prstGeom>
          <a:ln w="3810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8BB1744D-A7DF-4B65-B6E3-DCF12BB2D8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627" y="2228770"/>
            <a:ext cx="2877035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82DD753-EA38-4E86-91FB-05041A44A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4567905"/>
            <a:ext cx="7530662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DA63E78-7704-45EF-B5D3-EADDF5D826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16200000">
            <a:off x="1218591" y="5706812"/>
            <a:ext cx="2286000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410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292C2B19D42B041A0EB58426C287FE8" ma:contentTypeVersion="2" ma:contentTypeDescription="Ein neues Dokument erstellen." ma:contentTypeScope="" ma:versionID="71ebc273e98c56bd102b42513123f341">
  <xsd:schema xmlns:xsd="http://www.w3.org/2001/XMLSchema" xmlns:xs="http://www.w3.org/2001/XMLSchema" xmlns:p="http://schemas.microsoft.com/office/2006/metadata/properties" xmlns:ns2="8b17e0ab-6ff1-4a00-8420-5767e34beac1" targetNamespace="http://schemas.microsoft.com/office/2006/metadata/properties" ma:root="true" ma:fieldsID="e112ab4ac42f5e811a29dffe1ce06234" ns2:_="">
    <xsd:import namespace="8b17e0ab-6ff1-4a00-8420-5767e34beac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17e0ab-6ff1-4a00-8420-5767e34beac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2CB71B7-E9A3-4C85-980F-B8EF4870F086}"/>
</file>

<file path=customXml/itemProps2.xml><?xml version="1.0" encoding="utf-8"?>
<ds:datastoreItem xmlns:ds="http://schemas.openxmlformats.org/officeDocument/2006/customXml" ds:itemID="{3790A1A0-963F-4963-9733-78063C83FBE8}"/>
</file>

<file path=customXml/itemProps3.xml><?xml version="1.0" encoding="utf-8"?>
<ds:datastoreItem xmlns:ds="http://schemas.openxmlformats.org/officeDocument/2006/customXml" ds:itemID="{ACB65EE6-BE6D-4E36-99FA-11854BF5936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</Words>
  <Application>Microsoft Office PowerPoint</Application>
  <PresentationFormat>Breitbild</PresentationFormat>
  <Paragraphs>31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</vt:lpstr>
      <vt:lpstr>Comment je me protège sur internet?</vt:lpstr>
      <vt:lpstr>Protéger mon portable avec un PIN</vt:lpstr>
      <vt:lpstr>Installer de nouvelles actualisations </vt:lpstr>
      <vt:lpstr>Contrôle des paramètres sur mon portable </vt:lpstr>
      <vt:lpstr>Données personnelles sont uniquement pour moi </vt:lpstr>
      <vt:lpstr>L’internet n’oublie jamais</vt:lpstr>
      <vt:lpstr>Pas tout est vrai sur internet</vt:lpstr>
      <vt:lpstr>Important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Wie schütze ich mich im Internet</dc:title>
  <dc:creator>Luginbühl Monika, BFF Dozentin</dc:creator>
  <cp:lastModifiedBy>Cornelia Rumo Wettstein</cp:lastModifiedBy>
  <cp:revision>14</cp:revision>
  <dcterms:created xsi:type="dcterms:W3CDTF">2020-03-04T11:54:37Z</dcterms:created>
  <dcterms:modified xsi:type="dcterms:W3CDTF">2021-07-07T08:47:28Z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0x0101006292C2B19D42B041A0EB58426C287FE8</vt:lpwstr>
  </property>
</Properties>
</file>